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13.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slideLayouts/slideLayout13.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s/slide1.xml" ContentType="application/vnd.openxmlformats-officedocument.presentationml.slide+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s/slide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slideLayouts/slideLayout15.xml" ContentType="application/vnd.openxmlformats-officedocument.presentationml.slideLayout+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slideLayouts/slideLayout6.xml" ContentType="application/vnd.openxmlformats-officedocument.presentationml.slideLayout+xml"/>
  <Override PartName="/ppt/presProps.xml" ContentType="application/vnd.openxmlformats-officedocument.presentationml.presProps+xml"/>
  <Override PartName="/ppt/slideLayouts/slideLayout5.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Lst>
  <p:notesMasterIdLst>
    <p:notesMasterId r:id="rId1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24384000" cy="13716000"/>
  <p:notesSz cx="24384000" cy="13716000"/>
  <p:defaultTextStyle>
    <a:defPPr marL="0" marR="0" indent="0" algn="l" defTabSz="914400">
      <a:lnSpc>
        <a:spcPct val="100000"/>
      </a:lnSpc>
      <a:spcBef>
        <a:spcPts val="0"/>
      </a:spcBef>
      <a:spcAft>
        <a:spcPts val="0"/>
      </a:spcAft>
      <a:buClrTx/>
      <a:buSzTx/>
      <a:buFontTx/>
      <a:buNone/>
      <a:defRPr sz="1800" b="0" i="0" u="none" strike="noStrike" cap="none" spc="0">
        <a:ln>
          <a:noFill/>
        </a:ln>
        <a:solidFill>
          <a:srgbClr val="000000"/>
        </a:solidFill>
      </a:defRPr>
    </a:defPPr>
    <a:lvl1pPr marL="0" marR="0" indent="0" algn="ctr" defTabSz="2438338">
      <a:lnSpc>
        <a:spcPct val="100000"/>
      </a:lnSpc>
      <a:spcBef>
        <a:spcPts val="0"/>
      </a:spcBef>
      <a:spcAft>
        <a:spcPts val="0"/>
      </a:spcAft>
      <a:buClrTx/>
      <a:buSzTx/>
      <a:buFontTx/>
      <a:buNone/>
      <a:defRPr sz="2400" b="0" i="0" u="none" strike="noStrike" cap="none" spc="0">
        <a:ln>
          <a:noFill/>
        </a:ln>
        <a:solidFill>
          <a:srgbClr val="5E5E5E"/>
        </a:solidFill>
        <a:latin typeface="+mn-lt"/>
        <a:ea typeface="+mn-ea"/>
        <a:cs typeface="+mn-cs"/>
      </a:defRPr>
    </a:lvl1pPr>
    <a:lvl2pPr marL="0" marR="0" indent="457200" algn="ctr" defTabSz="2438338">
      <a:lnSpc>
        <a:spcPct val="100000"/>
      </a:lnSpc>
      <a:spcBef>
        <a:spcPts val="0"/>
      </a:spcBef>
      <a:spcAft>
        <a:spcPts val="0"/>
      </a:spcAft>
      <a:buClrTx/>
      <a:buSzTx/>
      <a:buFontTx/>
      <a:buNone/>
      <a:defRPr sz="2400" b="0" i="0" u="none" strike="noStrike" cap="none" spc="0">
        <a:ln>
          <a:noFill/>
        </a:ln>
        <a:solidFill>
          <a:srgbClr val="5E5E5E"/>
        </a:solidFill>
        <a:latin typeface="+mn-lt"/>
        <a:ea typeface="+mn-ea"/>
        <a:cs typeface="+mn-cs"/>
      </a:defRPr>
    </a:lvl2pPr>
    <a:lvl3pPr marL="0" marR="0" indent="914400" algn="ctr" defTabSz="2438338">
      <a:lnSpc>
        <a:spcPct val="100000"/>
      </a:lnSpc>
      <a:spcBef>
        <a:spcPts val="0"/>
      </a:spcBef>
      <a:spcAft>
        <a:spcPts val="0"/>
      </a:spcAft>
      <a:buClrTx/>
      <a:buSzTx/>
      <a:buFontTx/>
      <a:buNone/>
      <a:defRPr sz="2400" b="0" i="0" u="none" strike="noStrike" cap="none" spc="0">
        <a:ln>
          <a:noFill/>
        </a:ln>
        <a:solidFill>
          <a:srgbClr val="5E5E5E"/>
        </a:solidFill>
        <a:latin typeface="+mn-lt"/>
        <a:ea typeface="+mn-ea"/>
        <a:cs typeface="+mn-cs"/>
      </a:defRPr>
    </a:lvl3pPr>
    <a:lvl4pPr marL="0" marR="0" indent="1371600" algn="ctr" defTabSz="2438338">
      <a:lnSpc>
        <a:spcPct val="100000"/>
      </a:lnSpc>
      <a:spcBef>
        <a:spcPts val="0"/>
      </a:spcBef>
      <a:spcAft>
        <a:spcPts val="0"/>
      </a:spcAft>
      <a:buClrTx/>
      <a:buSzTx/>
      <a:buFontTx/>
      <a:buNone/>
      <a:defRPr sz="2400" b="0" i="0" u="none" strike="noStrike" cap="none" spc="0">
        <a:ln>
          <a:noFill/>
        </a:ln>
        <a:solidFill>
          <a:srgbClr val="5E5E5E"/>
        </a:solidFill>
        <a:latin typeface="+mn-lt"/>
        <a:ea typeface="+mn-ea"/>
        <a:cs typeface="+mn-cs"/>
      </a:defRPr>
    </a:lvl4pPr>
    <a:lvl5pPr marL="0" marR="0" indent="1828800" algn="ctr" defTabSz="2438338">
      <a:lnSpc>
        <a:spcPct val="100000"/>
      </a:lnSpc>
      <a:spcBef>
        <a:spcPts val="0"/>
      </a:spcBef>
      <a:spcAft>
        <a:spcPts val="0"/>
      </a:spcAft>
      <a:buClrTx/>
      <a:buSzTx/>
      <a:buFontTx/>
      <a:buNone/>
      <a:defRPr sz="2400" b="0" i="0" u="none" strike="noStrike" cap="none" spc="0">
        <a:ln>
          <a:noFill/>
        </a:ln>
        <a:solidFill>
          <a:srgbClr val="5E5E5E"/>
        </a:solidFill>
        <a:latin typeface="+mn-lt"/>
        <a:ea typeface="+mn-ea"/>
        <a:cs typeface="+mn-cs"/>
      </a:defRPr>
    </a:lvl5pPr>
    <a:lvl6pPr marL="0" marR="0" indent="2286000" algn="ctr" defTabSz="2438338">
      <a:lnSpc>
        <a:spcPct val="100000"/>
      </a:lnSpc>
      <a:spcBef>
        <a:spcPts val="0"/>
      </a:spcBef>
      <a:spcAft>
        <a:spcPts val="0"/>
      </a:spcAft>
      <a:buClrTx/>
      <a:buSzTx/>
      <a:buFontTx/>
      <a:buNone/>
      <a:defRPr sz="2400" b="0" i="0" u="none" strike="noStrike" cap="none" spc="0">
        <a:ln>
          <a:noFill/>
        </a:ln>
        <a:solidFill>
          <a:srgbClr val="5E5E5E"/>
        </a:solidFill>
        <a:latin typeface="+mn-lt"/>
        <a:ea typeface="+mn-ea"/>
        <a:cs typeface="+mn-cs"/>
      </a:defRPr>
    </a:lvl6pPr>
    <a:lvl7pPr marL="0" marR="0" indent="2743200" algn="ctr" defTabSz="2438338">
      <a:lnSpc>
        <a:spcPct val="100000"/>
      </a:lnSpc>
      <a:spcBef>
        <a:spcPts val="0"/>
      </a:spcBef>
      <a:spcAft>
        <a:spcPts val="0"/>
      </a:spcAft>
      <a:buClrTx/>
      <a:buSzTx/>
      <a:buFontTx/>
      <a:buNone/>
      <a:defRPr sz="2400" b="0" i="0" u="none" strike="noStrike" cap="none" spc="0">
        <a:ln>
          <a:noFill/>
        </a:ln>
        <a:solidFill>
          <a:srgbClr val="5E5E5E"/>
        </a:solidFill>
        <a:latin typeface="+mn-lt"/>
        <a:ea typeface="+mn-ea"/>
        <a:cs typeface="+mn-cs"/>
      </a:defRPr>
    </a:lvl7pPr>
    <a:lvl8pPr marL="0" marR="0" indent="3200400" algn="ctr" defTabSz="2438338">
      <a:lnSpc>
        <a:spcPct val="100000"/>
      </a:lnSpc>
      <a:spcBef>
        <a:spcPts val="0"/>
      </a:spcBef>
      <a:spcAft>
        <a:spcPts val="0"/>
      </a:spcAft>
      <a:buClrTx/>
      <a:buSzTx/>
      <a:buFontTx/>
      <a:buNone/>
      <a:defRPr sz="2400" b="0" i="0" u="none" strike="noStrike" cap="none" spc="0">
        <a:ln>
          <a:noFill/>
        </a:ln>
        <a:solidFill>
          <a:srgbClr val="5E5E5E"/>
        </a:solidFill>
        <a:latin typeface="+mn-lt"/>
        <a:ea typeface="+mn-ea"/>
        <a:cs typeface="+mn-cs"/>
      </a:defRPr>
    </a:lvl8pPr>
    <a:lvl9pPr marL="0" marR="0" indent="3657600" algn="ctr" defTabSz="2438338">
      <a:lnSpc>
        <a:spcPct val="100000"/>
      </a:lnSpc>
      <a:spcBef>
        <a:spcPts val="0"/>
      </a:spcBef>
      <a:spcAft>
        <a:spcPts val="0"/>
      </a:spcAft>
      <a:buClrTx/>
      <a:buSzTx/>
      <a:buFontTx/>
      <a:buNone/>
      <a:defRPr sz="2400" b="0" i="0" u="none" strike="noStrike" cap="none" spc="0">
        <a:ln>
          <a:noFill/>
        </a:ln>
        <a:solidFill>
          <a:srgbClr val="5E5E5E"/>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notesMaster" Target="notesMasters/notesMaster1.xml"/><Relationship Id="rId18" Type="http://schemas.openxmlformats.org/officeDocument/2006/relationships/presProps" Target="presProps.xml" /><Relationship Id="rId19" Type="http://schemas.openxmlformats.org/officeDocument/2006/relationships/tableStyles" Target="tableStyles.xml" /><Relationship Id="rId20"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spTree>
      <p:nvGrpSpPr>
        <p:cNvPr id="1" name="" hidden="0"/>
        <p:cNvGrpSpPr/>
        <p:nvPr isPhoto="0" userDrawn="0"/>
      </p:nvGrpSpPr>
      <p:grpSpPr bwMode="auto">
        <a:xfrm>
          <a:off x="0" y="0"/>
          <a:ext cx="0" cy="0"/>
          <a:chOff x="0" y="0"/>
          <a:chExt cx="0" cy="0"/>
        </a:xfrm>
      </p:grpSpPr>
      <p:sp>
        <p:nvSpPr>
          <p:cNvPr id="148" name="Shape 148" hidden="0"/>
          <p:cNvSpPr/>
          <p:nvPr isPhoto="0" userDrawn="0">
            <p:ph type="sldImg" hasCustomPrompt="0"/>
          </p:nvPr>
        </p:nvSpPr>
        <p:spPr bwMode="auto">
          <a:xfrm>
            <a:off x="1143000" y="685800"/>
            <a:ext cx="4572000" cy="3429000"/>
          </a:xfrm>
          <a:prstGeom prst="rect">
            <a:avLst/>
          </a:prstGeom>
        </p:spPr>
        <p:txBody>
          <a:bodyPr/>
          <a:lstStyle/>
          <a:p>
            <a:pPr>
              <a:defRPr/>
            </a:pPr>
            <a:endParaRPr/>
          </a:p>
        </p:txBody>
      </p:sp>
      <p:sp>
        <p:nvSpPr>
          <p:cNvPr id="149" name="Shape 149" hidden="0"/>
          <p:cNvSpPr/>
          <p:nvPr isPhoto="0" userDrawn="0">
            <p:ph type="body" sz="quarter" idx="1" hasCustomPrompt="0"/>
          </p:nvPr>
        </p:nvSpPr>
        <p:spPr bwMode="auto">
          <a:xfrm>
            <a:off x="914400" y="4343400"/>
            <a:ext cx="5029200" cy="4114800"/>
          </a:xfrm>
          <a:prstGeom prst="rect">
            <a:avLst/>
          </a:prstGeom>
        </p:spPr>
        <p:txBody>
          <a:bodyPr/>
          <a:lstStyle/>
          <a:p>
            <a:pPr>
              <a:defRPr/>
            </a:pPr>
            <a:endParaRPr/>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defRPr>
    </a:lvl1pPr>
    <a:lvl2pPr indent="228600" defTabSz="457200">
      <a:lnSpc>
        <a:spcPct val="117999"/>
      </a:lnSpc>
      <a:defRPr sz="2200">
        <a:latin typeface="+mn-lt"/>
        <a:ea typeface="+mn-ea"/>
        <a:cs typeface="+mn-cs"/>
      </a:defRPr>
    </a:lvl2pPr>
    <a:lvl3pPr indent="457200" defTabSz="457200">
      <a:lnSpc>
        <a:spcPct val="117999"/>
      </a:lnSpc>
      <a:defRPr sz="2200">
        <a:latin typeface="+mn-lt"/>
        <a:ea typeface="+mn-ea"/>
        <a:cs typeface="+mn-cs"/>
      </a:defRPr>
    </a:lvl3pPr>
    <a:lvl4pPr indent="685800" defTabSz="457200">
      <a:lnSpc>
        <a:spcPct val="117999"/>
      </a:lnSpc>
      <a:defRPr sz="2200">
        <a:latin typeface="+mn-lt"/>
        <a:ea typeface="+mn-ea"/>
        <a:cs typeface="+mn-cs"/>
      </a:defRPr>
    </a:lvl4pPr>
    <a:lvl5pPr indent="914400" defTabSz="457200">
      <a:lnSpc>
        <a:spcPct val="117999"/>
      </a:lnSpc>
      <a:defRPr sz="2200">
        <a:latin typeface="+mn-lt"/>
        <a:ea typeface="+mn-ea"/>
        <a:cs typeface="+mn-cs"/>
      </a:defRPr>
    </a:lvl5pPr>
    <a:lvl6pPr indent="1143000" defTabSz="457200">
      <a:lnSpc>
        <a:spcPct val="117999"/>
      </a:lnSpc>
      <a:defRPr sz="2200">
        <a:latin typeface="+mn-lt"/>
        <a:ea typeface="+mn-ea"/>
        <a:cs typeface="+mn-cs"/>
      </a:defRPr>
    </a:lvl6pPr>
    <a:lvl7pPr indent="1371600" defTabSz="457200">
      <a:lnSpc>
        <a:spcPct val="117999"/>
      </a:lnSpc>
      <a:defRPr sz="2200">
        <a:latin typeface="+mn-lt"/>
        <a:ea typeface="+mn-ea"/>
        <a:cs typeface="+mn-cs"/>
      </a:defRPr>
    </a:lvl7pPr>
    <a:lvl8pPr indent="1600200" defTabSz="457200">
      <a:lnSpc>
        <a:spcPct val="117999"/>
      </a:lnSpc>
      <a:defRPr sz="2200">
        <a:latin typeface="+mn-lt"/>
        <a:ea typeface="+mn-ea"/>
        <a:cs typeface="+mn-cs"/>
      </a:defRPr>
    </a:lvl8pPr>
    <a:lvl9pPr indent="1828800" defTabSz="457200">
      <a:lnSpc>
        <a:spcPct val="117999"/>
      </a:lnSpc>
      <a:defRPr sz="2200">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p:cSld name="">
    <p:spTree>
      <p:nvGrpSpPr>
        <p:cNvPr id="1" name="" hidden="0"/>
        <p:cNvGrpSpPr/>
        <p:nvPr isPhoto="0" userDrawn="0"/>
      </p:nvGrpSpPr>
      <p:grpSpPr bwMode="auto">
        <a:xfrm>
          <a:off x="0" y="0"/>
          <a:ext cx="0" cy="0"/>
          <a:chOff x="0" y="0"/>
          <a:chExt cx="0" cy="0"/>
        </a:xfrm>
      </p:grpSpPr>
      <p:sp>
        <p:nvSpPr>
          <p:cNvPr id="159" name="Shape 159" hidden="0"/>
          <p:cNvSpPr/>
          <p:nvPr isPhoto="0" userDrawn="0">
            <p:ph type="sldImg" hasCustomPrompt="0"/>
          </p:nvPr>
        </p:nvSpPr>
        <p:spPr bwMode="auto">
          <a:prstGeom prst="rect">
            <a:avLst/>
          </a:prstGeom>
        </p:spPr>
        <p:txBody>
          <a:bodyPr/>
          <a:lstStyle/>
          <a:p>
            <a:pPr>
              <a:defRPr/>
            </a:pPr>
            <a:endParaRPr/>
          </a:p>
        </p:txBody>
      </p:sp>
      <p:sp>
        <p:nvSpPr>
          <p:cNvPr id="160" name="Shape 160" hidden="0"/>
          <p:cNvSpPr/>
          <p:nvPr isPhoto="0" userDrawn="0">
            <p:ph type="body" sz="quarter" idx="1" hasCustomPrompt="0"/>
          </p:nvPr>
        </p:nvSpPr>
        <p:spPr bwMode="auto">
          <a:prstGeom prst="rect">
            <a:avLst/>
          </a:prstGeom>
        </p:spPr>
        <p:txBody>
          <a:bodyPr/>
          <a:lstStyle/>
          <a:p>
            <a:pPr>
              <a:defRPr/>
            </a:pPr>
            <a:r>
              <a:rPr/>
              <a:t>Discussion. Quelle démarche pour formuler cette loi ? Quelle démarche pour la « valider » ?</a:t>
            </a:r>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p:cSld name="">
    <p:spTree>
      <p:nvGrpSpPr>
        <p:cNvPr id="1" name="" hidden="0"/>
        <p:cNvGrpSpPr/>
        <p:nvPr isPhoto="0" userDrawn="0"/>
      </p:nvGrpSpPr>
      <p:grpSpPr bwMode="auto">
        <a:xfrm>
          <a:off x="0" y="0"/>
          <a:ext cx="0" cy="0"/>
          <a:chOff x="0" y="0"/>
          <a:chExt cx="0" cy="0"/>
        </a:xfrm>
      </p:grpSpPr>
      <p:sp>
        <p:nvSpPr>
          <p:cNvPr id="253" name="Shape 253" hidden="0"/>
          <p:cNvSpPr/>
          <p:nvPr isPhoto="0" userDrawn="0">
            <p:ph type="sldImg" hasCustomPrompt="0"/>
          </p:nvPr>
        </p:nvSpPr>
        <p:spPr bwMode="auto">
          <a:prstGeom prst="rect">
            <a:avLst/>
          </a:prstGeom>
        </p:spPr>
        <p:txBody>
          <a:bodyPr/>
          <a:lstStyle/>
          <a:p>
            <a:pPr>
              <a:defRPr/>
            </a:pPr>
            <a:endParaRPr/>
          </a:p>
        </p:txBody>
      </p:sp>
      <p:sp>
        <p:nvSpPr>
          <p:cNvPr id="254" name="Shape 254" hidden="0"/>
          <p:cNvSpPr/>
          <p:nvPr isPhoto="0" userDrawn="0">
            <p:ph type="body" sz="quarter" idx="1" hasCustomPrompt="0"/>
          </p:nvPr>
        </p:nvSpPr>
        <p:spPr bwMode="auto">
          <a:prstGeom prst="rect">
            <a:avLst/>
          </a:prstGeom>
        </p:spPr>
        <p:txBody>
          <a:bodyPr/>
          <a:lstStyle/>
          <a:p>
            <a:pPr>
              <a:defRPr/>
            </a:pPr>
            <a:r>
              <a:rPr/>
              <a:t>(Suggestion de A. de Daruvar, merci). Aller vers une discussion en petit groupe, avec restitution à l’ensemble des présents, sur les distinction à faire entre science, option, croyance et idéologie. Tentez de formaliser ces différentes « formes », pour isoler et caractériser la démarche scientifique.</a:t>
            </a: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p:cSld name="">
    <p:spTree>
      <p:nvGrpSpPr>
        <p:cNvPr id="1" name="" hidden="0"/>
        <p:cNvGrpSpPr/>
        <p:nvPr isPhoto="0" userDrawn="0"/>
      </p:nvGrpSpPr>
      <p:grpSpPr bwMode="auto">
        <a:xfrm>
          <a:off x="0" y="0"/>
          <a:ext cx="0" cy="0"/>
          <a:chOff x="0" y="0"/>
          <a:chExt cx="0" cy="0"/>
        </a:xfrm>
      </p:grpSpPr>
      <p:sp>
        <p:nvSpPr>
          <p:cNvPr id="261" name="Shape 261" hidden="0"/>
          <p:cNvSpPr/>
          <p:nvPr isPhoto="0" userDrawn="0">
            <p:ph type="sldImg" hasCustomPrompt="0"/>
          </p:nvPr>
        </p:nvSpPr>
        <p:spPr bwMode="auto">
          <a:prstGeom prst="rect">
            <a:avLst/>
          </a:prstGeom>
        </p:spPr>
        <p:txBody>
          <a:bodyPr/>
          <a:lstStyle/>
          <a:p>
            <a:pPr>
              <a:defRPr/>
            </a:pPr>
            <a:endParaRPr/>
          </a:p>
        </p:txBody>
      </p:sp>
      <p:sp>
        <p:nvSpPr>
          <p:cNvPr id="262" name="Shape 262" hidden="0"/>
          <p:cNvSpPr/>
          <p:nvPr isPhoto="0" userDrawn="0">
            <p:ph type="body" sz="quarter" idx="1" hasCustomPrompt="0"/>
          </p:nvPr>
        </p:nvSpPr>
        <p:spPr bwMode="auto">
          <a:prstGeom prst="rect">
            <a:avLst/>
          </a:prstGeom>
        </p:spPr>
        <p:txBody>
          <a:bodyPr/>
          <a:lstStyle/>
          <a:p>
            <a:pPr>
              <a:defRPr/>
            </a:pPr>
            <a:r>
              <a:rPr/>
              <a:t>(Suggestion de A. de Daruvar, merci). Aller vers une discussion en petit groupe, avec restitution à l’ensemble des présents, sur les distinction à faire entre science, option, croyance et idéologie. Tentez de formaliser ces différentes « formes », pour isoler et caractériser la démarche scientifique.</a:t>
            </a: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p:cSld name="">
    <p:spTree>
      <p:nvGrpSpPr>
        <p:cNvPr id="1" name="" hidden="0"/>
        <p:cNvGrpSpPr/>
        <p:nvPr isPhoto="0" userDrawn="0"/>
      </p:nvGrpSpPr>
      <p:grpSpPr bwMode="auto">
        <a:xfrm>
          <a:off x="0" y="0"/>
          <a:ext cx="0" cy="0"/>
          <a:chOff x="0" y="0"/>
          <a:chExt cx="0" cy="0"/>
        </a:xfrm>
      </p:grpSpPr>
      <p:sp>
        <p:nvSpPr>
          <p:cNvPr id="166" name="Shape 166" hidden="0"/>
          <p:cNvSpPr/>
          <p:nvPr isPhoto="0" userDrawn="0">
            <p:ph type="sldImg" hasCustomPrompt="0"/>
          </p:nvPr>
        </p:nvSpPr>
        <p:spPr bwMode="auto">
          <a:prstGeom prst="rect">
            <a:avLst/>
          </a:prstGeom>
        </p:spPr>
        <p:txBody>
          <a:bodyPr/>
          <a:lstStyle/>
          <a:p>
            <a:pPr>
              <a:defRPr/>
            </a:pPr>
            <a:endParaRPr/>
          </a:p>
        </p:txBody>
      </p:sp>
      <p:sp>
        <p:nvSpPr>
          <p:cNvPr id="167" name="Shape 167" hidden="0"/>
          <p:cNvSpPr/>
          <p:nvPr isPhoto="0" userDrawn="0">
            <p:ph type="body" sz="quarter" idx="1" hasCustomPrompt="0"/>
          </p:nvPr>
        </p:nvSpPr>
        <p:spPr bwMode="auto">
          <a:prstGeom prst="rect">
            <a:avLst/>
          </a:prstGeom>
        </p:spPr>
        <p:txBody>
          <a:bodyPr/>
          <a:lstStyle/>
          <a:p>
            <a:pPr>
              <a:defRPr/>
            </a:pPr>
            <a:r>
              <a:rPr/>
              <a:t>Induction et déduction sont deux démarches au coeur du raisonnement scientifique. L’induction suit d’observations et mène à formuler une idée/théorie/loi/proposition « générale ».. Un bon exemple est la loi de gravitation universelle de Newton, par exemple. On ne « démontre » pas une telle proposition, mais on peut l’éprouver pour convaincre de sa validité. A l’inverse, le cas échéant, on peut « démontrer » son invalidité en exhibant un contre-exemple.</a:t>
            </a:r>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p:cSld name="">
    <p:spTree>
      <p:nvGrpSpPr>
        <p:cNvPr id="1" name="" hidden="0"/>
        <p:cNvGrpSpPr/>
        <p:nvPr isPhoto="0" userDrawn="0"/>
      </p:nvGrpSpPr>
      <p:grpSpPr bwMode="auto">
        <a:xfrm>
          <a:off x="0" y="0"/>
          <a:ext cx="0" cy="0"/>
          <a:chOff x="0" y="0"/>
          <a:chExt cx="0" cy="0"/>
        </a:xfrm>
      </p:grpSpPr>
      <p:sp>
        <p:nvSpPr>
          <p:cNvPr id="184" name="Shape 184" hidden="0"/>
          <p:cNvSpPr/>
          <p:nvPr isPhoto="0" userDrawn="0">
            <p:ph type="sldImg" hasCustomPrompt="0"/>
          </p:nvPr>
        </p:nvSpPr>
        <p:spPr bwMode="auto">
          <a:prstGeom prst="rect">
            <a:avLst/>
          </a:prstGeom>
        </p:spPr>
        <p:txBody>
          <a:bodyPr/>
          <a:lstStyle/>
          <a:p>
            <a:pPr>
              <a:defRPr/>
            </a:pPr>
            <a:endParaRPr/>
          </a:p>
        </p:txBody>
      </p:sp>
      <p:sp>
        <p:nvSpPr>
          <p:cNvPr id="185" name="Shape 185" hidden="0"/>
          <p:cNvSpPr/>
          <p:nvPr isPhoto="0" userDrawn="0">
            <p:ph type="body" sz="quarter" idx="1" hasCustomPrompt="0"/>
          </p:nvPr>
        </p:nvSpPr>
        <p:spPr bwMode="auto">
          <a:prstGeom prst="rect">
            <a:avLst/>
          </a:prstGeom>
        </p:spPr>
        <p:txBody>
          <a:bodyPr/>
          <a:lstStyle/>
          <a:p>
            <a:pPr>
              <a:defRPr/>
            </a:pPr>
            <a:r>
              <a:rPr/>
              <a:t>Induction et déduction sont deux démarches au coeur du raisonnement scientifique. L’induction suit d’observations et mène à formuler une idée/théorie/loi/proposition « générale ».. Un bon exemple est la loi de gravitation universelle de Newton, par exemple. On ne « démontre » pas une telle proposition, mais on peut l’éprouver pour convaincre de sa validité. A l’inverse, le cas échéant, on peut « démontrer » son invalidité en exhibant un contre-exemple.</a:t>
            </a:r>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p:cSld name="">
    <p:spTree>
      <p:nvGrpSpPr>
        <p:cNvPr id="1" name="" hidden="0"/>
        <p:cNvGrpSpPr/>
        <p:nvPr isPhoto="0" userDrawn="0"/>
      </p:nvGrpSpPr>
      <p:grpSpPr bwMode="auto">
        <a:xfrm>
          <a:off x="0" y="0"/>
          <a:ext cx="0" cy="0"/>
          <a:chOff x="0" y="0"/>
          <a:chExt cx="0" cy="0"/>
        </a:xfrm>
      </p:grpSpPr>
      <p:sp>
        <p:nvSpPr>
          <p:cNvPr id="191" name="Shape 191" hidden="0"/>
          <p:cNvSpPr/>
          <p:nvPr isPhoto="0" userDrawn="0">
            <p:ph type="sldImg" hasCustomPrompt="0"/>
          </p:nvPr>
        </p:nvSpPr>
        <p:spPr bwMode="auto">
          <a:prstGeom prst="rect">
            <a:avLst/>
          </a:prstGeom>
        </p:spPr>
        <p:txBody>
          <a:bodyPr/>
          <a:lstStyle/>
          <a:p>
            <a:pPr>
              <a:defRPr/>
            </a:pPr>
            <a:endParaRPr/>
          </a:p>
        </p:txBody>
      </p:sp>
      <p:sp>
        <p:nvSpPr>
          <p:cNvPr id="192" name="Shape 192" hidden="0"/>
          <p:cNvSpPr/>
          <p:nvPr isPhoto="0" userDrawn="0">
            <p:ph type="body" sz="quarter" idx="1" hasCustomPrompt="0"/>
          </p:nvPr>
        </p:nvSpPr>
        <p:spPr bwMode="auto">
          <a:prstGeom prst="rect">
            <a:avLst/>
          </a:prstGeom>
        </p:spPr>
        <p:txBody>
          <a:bodyPr/>
          <a:lstStyle/>
          <a:p>
            <a:pPr>
              <a:defRPr/>
            </a:pPr>
            <a:r>
              <a:rPr/>
              <a:t>On parle parfois de « raisonnement hypothético-déductif », qui met en jeu et assemble les deux démarches inductive et déductive. La création de modèle est un travail inductif. L’application d’un modèle pour faire une prédiction, par exemple, est un travail déductif.</a:t>
            </a:r>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p:cSld name="">
    <p:spTree>
      <p:nvGrpSpPr>
        <p:cNvPr id="1" name="" hidden="0"/>
        <p:cNvGrpSpPr/>
        <p:nvPr isPhoto="0" userDrawn="0"/>
      </p:nvGrpSpPr>
      <p:grpSpPr bwMode="auto">
        <a:xfrm>
          <a:off x="0" y="0"/>
          <a:ext cx="0" cy="0"/>
          <a:chOff x="0" y="0"/>
          <a:chExt cx="0" cy="0"/>
        </a:xfrm>
      </p:grpSpPr>
      <p:sp>
        <p:nvSpPr>
          <p:cNvPr id="198" name="Shape 198" hidden="0"/>
          <p:cNvSpPr/>
          <p:nvPr isPhoto="0" userDrawn="0">
            <p:ph type="sldImg" hasCustomPrompt="0"/>
          </p:nvPr>
        </p:nvSpPr>
        <p:spPr bwMode="auto">
          <a:prstGeom prst="rect">
            <a:avLst/>
          </a:prstGeom>
        </p:spPr>
        <p:txBody>
          <a:bodyPr/>
          <a:lstStyle/>
          <a:p>
            <a:pPr>
              <a:defRPr/>
            </a:pPr>
            <a:endParaRPr/>
          </a:p>
        </p:txBody>
      </p:sp>
      <p:sp>
        <p:nvSpPr>
          <p:cNvPr id="199" name="Shape 199" hidden="0"/>
          <p:cNvSpPr/>
          <p:nvPr isPhoto="0" userDrawn="0">
            <p:ph type="body" sz="quarter" idx="1" hasCustomPrompt="0"/>
          </p:nvPr>
        </p:nvSpPr>
        <p:spPr bwMode="auto">
          <a:prstGeom prst="rect">
            <a:avLst/>
          </a:prstGeom>
        </p:spPr>
        <p:txBody>
          <a:bodyPr/>
          <a:lstStyle/>
          <a:p>
            <a:pPr>
              <a:defRPr/>
            </a:pPr>
            <a:r>
              <a:rPr/>
              <a:t>Retour sur les types de raisonnement.</a:t>
            </a:r>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p:cSld name="">
    <p:spTree>
      <p:nvGrpSpPr>
        <p:cNvPr id="1" name="" hidden="0"/>
        <p:cNvGrpSpPr/>
        <p:nvPr isPhoto="0" userDrawn="0"/>
      </p:nvGrpSpPr>
      <p:grpSpPr bwMode="auto">
        <a:xfrm>
          <a:off x="0" y="0"/>
          <a:ext cx="0" cy="0"/>
          <a:chOff x="0" y="0"/>
          <a:chExt cx="0" cy="0"/>
        </a:xfrm>
      </p:grpSpPr>
      <p:sp>
        <p:nvSpPr>
          <p:cNvPr id="227" name="Shape 227" hidden="0"/>
          <p:cNvSpPr/>
          <p:nvPr isPhoto="0" userDrawn="0">
            <p:ph type="sldImg" hasCustomPrompt="0"/>
          </p:nvPr>
        </p:nvSpPr>
        <p:spPr bwMode="auto">
          <a:prstGeom prst="rect">
            <a:avLst/>
          </a:prstGeom>
        </p:spPr>
        <p:txBody>
          <a:bodyPr/>
          <a:lstStyle/>
          <a:p>
            <a:pPr>
              <a:defRPr/>
            </a:pPr>
            <a:endParaRPr/>
          </a:p>
        </p:txBody>
      </p:sp>
      <p:sp>
        <p:nvSpPr>
          <p:cNvPr id="228" name="Shape 228" hidden="0"/>
          <p:cNvSpPr/>
          <p:nvPr isPhoto="0" userDrawn="0">
            <p:ph type="body" sz="quarter" idx="1" hasCustomPrompt="0"/>
          </p:nvPr>
        </p:nvSpPr>
        <p:spPr bwMode="auto">
          <a:prstGeom prst="rect">
            <a:avLst/>
          </a:prstGeom>
        </p:spPr>
        <p:txBody>
          <a:bodyPr/>
          <a:lstStyle/>
          <a:p>
            <a:pPr>
              <a:defRPr/>
            </a:pPr>
            <a:r>
              <a:rPr/>
              <a:t>Un gendarme qui veut « contrôler » si le bar respecte bien la réglementation (on se sert pas d’alcool aux mineurs).</a:t>
            </a:r>
            <a:endParaRPr/>
          </a:p>
          <a:p>
            <a:pPr>
              <a:defRPr/>
            </a:pPr>
            <a:endParaRPr/>
          </a:p>
          <a:p>
            <a:pPr>
              <a:defRPr/>
            </a:pPr>
            <a:r>
              <a:rPr/>
              <a:t>Quelles personnes doit-il contrôler ? (et pourquoi ?) (SI boisson, il contrôle l’age; si personne, il demande à voir ce qu’ils boivent)</a:t>
            </a:r>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p:cSld name="">
    <p:spTree>
      <p:nvGrpSpPr>
        <p:cNvPr id="1" name="" hidden="0"/>
        <p:cNvGrpSpPr/>
        <p:nvPr isPhoto="0" userDrawn="0"/>
      </p:nvGrpSpPr>
      <p:grpSpPr bwMode="auto">
        <a:xfrm>
          <a:off x="0" y="0"/>
          <a:ext cx="0" cy="0"/>
          <a:chOff x="0" y="0"/>
          <a:chExt cx="0" cy="0"/>
        </a:xfrm>
      </p:grpSpPr>
      <p:sp>
        <p:nvSpPr>
          <p:cNvPr id="234" name="Shape 234" hidden="0"/>
          <p:cNvSpPr/>
          <p:nvPr isPhoto="0" userDrawn="0">
            <p:ph type="sldImg" hasCustomPrompt="0"/>
          </p:nvPr>
        </p:nvSpPr>
        <p:spPr bwMode="auto">
          <a:prstGeom prst="rect">
            <a:avLst/>
          </a:prstGeom>
        </p:spPr>
        <p:txBody>
          <a:bodyPr/>
          <a:lstStyle/>
          <a:p>
            <a:pPr>
              <a:defRPr/>
            </a:pPr>
            <a:endParaRPr/>
          </a:p>
        </p:txBody>
      </p:sp>
      <p:sp>
        <p:nvSpPr>
          <p:cNvPr id="235" name="Shape 235" hidden="0"/>
          <p:cNvSpPr/>
          <p:nvPr isPhoto="0" userDrawn="0">
            <p:ph type="body" sz="quarter" idx="1" hasCustomPrompt="0"/>
          </p:nvPr>
        </p:nvSpPr>
        <p:spPr bwMode="auto">
          <a:prstGeom prst="rect">
            <a:avLst/>
          </a:prstGeom>
        </p:spPr>
        <p:txBody>
          <a:bodyPr/>
          <a:lstStyle/>
          <a:p>
            <a:pPr>
              <a:defRPr/>
            </a:pPr>
            <a:r>
              <a:rPr/>
              <a:t>Il s’agit d’identifier les cartes qui viennent conforter l’hypothèse (la théorie) ou qui au contraire présente le potentiel pour la réfuter.</a:t>
            </a: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p:cSld name="">
    <p:spTree>
      <p:nvGrpSpPr>
        <p:cNvPr id="1" name="" hidden="0"/>
        <p:cNvGrpSpPr/>
        <p:nvPr isPhoto="0" userDrawn="0"/>
      </p:nvGrpSpPr>
      <p:grpSpPr bwMode="auto">
        <a:xfrm>
          <a:off x="0" y="0"/>
          <a:ext cx="0" cy="0"/>
          <a:chOff x="0" y="0"/>
          <a:chExt cx="0" cy="0"/>
        </a:xfrm>
      </p:grpSpPr>
      <p:sp>
        <p:nvSpPr>
          <p:cNvPr id="240" name="Shape 240" hidden="0"/>
          <p:cNvSpPr/>
          <p:nvPr isPhoto="0" userDrawn="0">
            <p:ph type="sldImg" hasCustomPrompt="0"/>
          </p:nvPr>
        </p:nvSpPr>
        <p:spPr bwMode="auto">
          <a:prstGeom prst="rect">
            <a:avLst/>
          </a:prstGeom>
        </p:spPr>
        <p:txBody>
          <a:bodyPr/>
          <a:lstStyle/>
          <a:p>
            <a:pPr>
              <a:defRPr/>
            </a:pPr>
            <a:endParaRPr/>
          </a:p>
        </p:txBody>
      </p:sp>
      <p:sp>
        <p:nvSpPr>
          <p:cNvPr id="241" name="Shape 241" hidden="0"/>
          <p:cNvSpPr/>
          <p:nvPr isPhoto="0" userDrawn="0">
            <p:ph type="body" sz="quarter" idx="1" hasCustomPrompt="0"/>
          </p:nvPr>
        </p:nvSpPr>
        <p:spPr bwMode="auto">
          <a:prstGeom prst="rect">
            <a:avLst/>
          </a:prstGeom>
        </p:spPr>
        <p:txBody>
          <a:bodyPr/>
          <a:lstStyle/>
          <a:p>
            <a:pPr>
              <a:defRPr/>
            </a:pPr>
            <a:r>
              <a:rPr/>
              <a:t>Wrap-up en faisant un petit QCM Moodle (individuellement ou en groupe selon le contexte)</a:t>
            </a:r>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p:cSld name="">
    <p:spTree>
      <p:nvGrpSpPr>
        <p:cNvPr id="1" name="" hidden="0"/>
        <p:cNvGrpSpPr/>
        <p:nvPr isPhoto="0" userDrawn="0"/>
      </p:nvGrpSpPr>
      <p:grpSpPr bwMode="auto">
        <a:xfrm>
          <a:off x="0" y="0"/>
          <a:ext cx="0" cy="0"/>
          <a:chOff x="0" y="0"/>
          <a:chExt cx="0" cy="0"/>
        </a:xfrm>
      </p:grpSpPr>
      <p:sp>
        <p:nvSpPr>
          <p:cNvPr id="246" name="Shape 246" hidden="0"/>
          <p:cNvSpPr/>
          <p:nvPr isPhoto="0" userDrawn="0">
            <p:ph type="sldImg" hasCustomPrompt="0"/>
          </p:nvPr>
        </p:nvSpPr>
        <p:spPr bwMode="auto">
          <a:prstGeom prst="rect">
            <a:avLst/>
          </a:prstGeom>
        </p:spPr>
        <p:txBody>
          <a:bodyPr/>
          <a:lstStyle/>
          <a:p>
            <a:pPr>
              <a:defRPr/>
            </a:pPr>
            <a:endParaRPr/>
          </a:p>
        </p:txBody>
      </p:sp>
      <p:sp>
        <p:nvSpPr>
          <p:cNvPr id="247" name="Shape 247" hidden="0"/>
          <p:cNvSpPr/>
          <p:nvPr isPhoto="0" userDrawn="0">
            <p:ph type="body" sz="quarter" idx="1" hasCustomPrompt="0"/>
          </p:nvPr>
        </p:nvSpPr>
        <p:spPr bwMode="auto">
          <a:prstGeom prst="rect">
            <a:avLst/>
          </a:prstGeom>
        </p:spPr>
        <p:txBody>
          <a:bodyPr/>
          <a:lstStyle/>
          <a:p>
            <a:pPr>
              <a:defRPr/>
            </a:pPr>
            <a:r>
              <a:rPr/>
              <a:t>Mise en situation (travail par groupe de 4 ou 5), développer un scénario qui décrit le ou les types de raisonnement utilisés.</a:t>
            </a:r>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itle" userDrawn="1">
  <p:cSld name="Titre">
    <p:spTree>
      <p:nvGrpSpPr>
        <p:cNvPr id="1" name="" hidden="0"/>
        <p:cNvGrpSpPr/>
        <p:nvPr isPhoto="0" userDrawn="0"/>
      </p:nvGrpSpPr>
      <p:grpSpPr bwMode="auto">
        <a:xfrm>
          <a:off x="0" y="0"/>
          <a:ext cx="0" cy="0"/>
          <a:chOff x="0" y="0"/>
          <a:chExt cx="0" cy="0"/>
        </a:xfrm>
      </p:grpSpPr>
      <p:sp>
        <p:nvSpPr>
          <p:cNvPr id="11" name="Auteur et date" hidden="0"/>
          <p:cNvSpPr txBox="1"/>
          <p:nvPr isPhoto="0" userDrawn="0">
            <p:ph type="body" sz="quarter" idx="21" hasCustomPrompt="1"/>
          </p:nvPr>
        </p:nvSpPr>
        <p:spPr bwMode="auto">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pPr>
              <a:defRPr/>
            </a:pPr>
            <a:r>
              <a:rPr/>
              <a:t>Auteur et date</a:t>
            </a:r>
            <a:endParaRPr/>
          </a:p>
        </p:txBody>
      </p:sp>
      <p:sp>
        <p:nvSpPr>
          <p:cNvPr id="12" name="Titre de la présentation" hidden="0"/>
          <p:cNvSpPr txBox="1"/>
          <p:nvPr isPhoto="0" userDrawn="0">
            <p:ph type="title" hasCustomPrompt="1"/>
          </p:nvPr>
        </p:nvSpPr>
        <p:spPr bwMode="auto">
          <a:xfrm>
            <a:off x="1206496" y="2574991"/>
            <a:ext cx="21971004" cy="4648201"/>
          </a:xfrm>
          <a:prstGeom prst="rect">
            <a:avLst/>
          </a:prstGeom>
        </p:spPr>
        <p:txBody>
          <a:bodyPr anchor="b"/>
          <a:lstStyle>
            <a:lvl1pPr>
              <a:defRPr sz="11600" spc="-231"/>
            </a:lvl1pPr>
          </a:lstStyle>
          <a:p>
            <a:pPr>
              <a:defRPr/>
            </a:pPr>
            <a:r>
              <a:rPr/>
              <a:t>Titre de la présentation</a:t>
            </a:r>
            <a:endParaRPr/>
          </a:p>
        </p:txBody>
      </p:sp>
      <p:sp>
        <p:nvSpPr>
          <p:cNvPr id="13" name="Texte niveau 1…" hidden="0"/>
          <p:cNvSpPr txBox="1"/>
          <p:nvPr isPhoto="0" userDrawn="0">
            <p:ph type="body" sz="quarter" idx="1" hasCustomPrompt="1"/>
          </p:nvPr>
        </p:nvSpPr>
        <p:spPr bwMode="auto">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pPr>
              <a:defRPr/>
            </a:pPr>
            <a:r>
              <a:rPr/>
              <a:t>Sous-titre de la présentation</a:t>
            </a:r>
            <a:endParaRPr/>
          </a:p>
          <a:p>
            <a:pPr lvl="1">
              <a:defRPr/>
            </a:pPr>
            <a:endParaRPr/>
          </a:p>
          <a:p>
            <a:pPr lvl="2">
              <a:defRPr/>
            </a:pPr>
            <a:endParaRPr/>
          </a:p>
          <a:p>
            <a:pPr lvl="3">
              <a:defRPr/>
            </a:pPr>
            <a:endParaRPr/>
          </a:p>
          <a:p>
            <a:pPr lvl="4">
              <a:defRPr/>
            </a:pPr>
            <a:endParaRPr/>
          </a:p>
        </p:txBody>
      </p:sp>
      <p:sp>
        <p:nvSpPr>
          <p:cNvPr id="14"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Déclaration">
    <p:spTree>
      <p:nvGrpSpPr>
        <p:cNvPr id="1" name="" hidden="0"/>
        <p:cNvGrpSpPr/>
        <p:nvPr isPhoto="0" userDrawn="0"/>
      </p:nvGrpSpPr>
      <p:grpSpPr bwMode="auto">
        <a:xfrm>
          <a:off x="0" y="0"/>
          <a:ext cx="0" cy="0"/>
          <a:chOff x="0" y="0"/>
          <a:chExt cx="0" cy="0"/>
        </a:xfrm>
      </p:grpSpPr>
      <p:sp>
        <p:nvSpPr>
          <p:cNvPr id="98" name="Texte niveau 1…" hidden="0"/>
          <p:cNvSpPr txBox="1"/>
          <p:nvPr isPhoto="0" userDrawn="0">
            <p:ph type="body" sz="half" idx="1" hasCustomPrompt="1"/>
          </p:nvPr>
        </p:nvSpPr>
        <p:spPr bwMode="auto">
          <a:xfrm>
            <a:off x="1206500" y="4920842"/>
            <a:ext cx="21971000" cy="3874314"/>
          </a:xfrm>
          <a:prstGeom prst="rect">
            <a:avLst/>
          </a:prstGeom>
        </p:spPr>
        <p:txBody>
          <a:bodyPr anchor="ctr"/>
          <a:lstStyle>
            <a:lvl1pPr marL="0" indent="0" algn="ctr">
              <a:lnSpc>
                <a:spcPct val="80000"/>
              </a:lnSpc>
              <a:spcBef>
                <a:spcPts val="0"/>
              </a:spcBef>
              <a:buSzTx/>
              <a:buNone/>
              <a:defRPr sz="11600" spc="-231">
                <a:latin typeface="Helvetica Neue Medium"/>
                <a:ea typeface="Helvetica Neue Medium"/>
                <a:cs typeface="Helvetica Neue Medium"/>
              </a:defRPr>
            </a:lvl1pPr>
            <a:lvl2pPr marL="0" indent="457200" algn="ctr">
              <a:lnSpc>
                <a:spcPct val="80000"/>
              </a:lnSpc>
              <a:spcBef>
                <a:spcPts val="0"/>
              </a:spcBef>
              <a:buSzTx/>
              <a:buNone/>
              <a:defRPr sz="11600" spc="-231">
                <a:latin typeface="Helvetica Neue Medium"/>
                <a:ea typeface="Helvetica Neue Medium"/>
                <a:cs typeface="Helvetica Neue Medium"/>
              </a:defRPr>
            </a:lvl2pPr>
            <a:lvl3pPr marL="0" indent="914400" algn="ctr">
              <a:lnSpc>
                <a:spcPct val="80000"/>
              </a:lnSpc>
              <a:spcBef>
                <a:spcPts val="0"/>
              </a:spcBef>
              <a:buSzTx/>
              <a:buNone/>
              <a:defRPr sz="11600" spc="-231">
                <a:latin typeface="Helvetica Neue Medium"/>
                <a:ea typeface="Helvetica Neue Medium"/>
                <a:cs typeface="Helvetica Neue Medium"/>
              </a:defRPr>
            </a:lvl3pPr>
            <a:lvl4pPr marL="0" indent="1371600" algn="ctr">
              <a:lnSpc>
                <a:spcPct val="80000"/>
              </a:lnSpc>
              <a:spcBef>
                <a:spcPts val="0"/>
              </a:spcBef>
              <a:buSzTx/>
              <a:buNone/>
              <a:defRPr sz="11600" spc="-231">
                <a:latin typeface="Helvetica Neue Medium"/>
                <a:ea typeface="Helvetica Neue Medium"/>
                <a:cs typeface="Helvetica Neue Medium"/>
              </a:defRPr>
            </a:lvl4pPr>
            <a:lvl5pPr marL="0" indent="1828800" algn="ctr">
              <a:lnSpc>
                <a:spcPct val="80000"/>
              </a:lnSpc>
              <a:spcBef>
                <a:spcPts val="0"/>
              </a:spcBef>
              <a:buSzTx/>
              <a:buNone/>
              <a:defRPr sz="11600" spc="-231">
                <a:latin typeface="Helvetica Neue Medium"/>
                <a:ea typeface="Helvetica Neue Medium"/>
                <a:cs typeface="Helvetica Neue Medium"/>
              </a:defRPr>
            </a:lvl5pPr>
          </a:lstStyle>
          <a:p>
            <a:pPr>
              <a:defRPr/>
            </a:pPr>
            <a:r>
              <a:rPr/>
              <a:t>Déclaration</a:t>
            </a:r>
            <a:endParaRPr/>
          </a:p>
          <a:p>
            <a:pPr lvl="1">
              <a:defRPr/>
            </a:pPr>
            <a:endParaRPr/>
          </a:p>
          <a:p>
            <a:pPr lvl="2">
              <a:defRPr/>
            </a:pPr>
            <a:endParaRPr/>
          </a:p>
          <a:p>
            <a:pPr lvl="3">
              <a:defRPr/>
            </a:pPr>
            <a:endParaRPr/>
          </a:p>
          <a:p>
            <a:pPr lvl="4">
              <a:defRPr/>
            </a:pPr>
            <a:endParaRPr/>
          </a:p>
        </p:txBody>
      </p:sp>
      <p:sp>
        <p:nvSpPr>
          <p:cNvPr id="99"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Fait important">
    <p:spTree>
      <p:nvGrpSpPr>
        <p:cNvPr id="1" name="" hidden="0"/>
        <p:cNvGrpSpPr/>
        <p:nvPr isPhoto="0" userDrawn="0"/>
      </p:nvGrpSpPr>
      <p:grpSpPr bwMode="auto">
        <a:xfrm>
          <a:off x="0" y="0"/>
          <a:ext cx="0" cy="0"/>
          <a:chOff x="0" y="0"/>
          <a:chExt cx="0" cy="0"/>
        </a:xfrm>
      </p:grpSpPr>
      <p:sp>
        <p:nvSpPr>
          <p:cNvPr id="106" name="Texte niveau 1…" hidden="0"/>
          <p:cNvSpPr txBox="1"/>
          <p:nvPr isPhoto="0" userDrawn="0">
            <p:ph type="body" idx="1" hasCustomPrompt="1"/>
          </p:nvPr>
        </p:nvSpPr>
        <p:spPr bwMode="auto">
          <a:xfrm>
            <a:off x="1206500" y="1075927"/>
            <a:ext cx="21971000" cy="7241583"/>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pPr>
              <a:defRPr/>
            </a:pPr>
            <a:r>
              <a:rPr/>
              <a:t>100 %</a:t>
            </a:r>
            <a:endParaRPr/>
          </a:p>
          <a:p>
            <a:pPr lvl="1">
              <a:defRPr/>
            </a:pPr>
            <a:endParaRPr/>
          </a:p>
          <a:p>
            <a:pPr lvl="2">
              <a:defRPr/>
            </a:pPr>
            <a:endParaRPr/>
          </a:p>
          <a:p>
            <a:pPr lvl="3">
              <a:defRPr/>
            </a:pPr>
            <a:endParaRPr/>
          </a:p>
          <a:p>
            <a:pPr lvl="4">
              <a:defRPr/>
            </a:pPr>
            <a:endParaRPr/>
          </a:p>
        </p:txBody>
      </p:sp>
      <p:sp>
        <p:nvSpPr>
          <p:cNvPr id="107" name="Données clés" hidden="0"/>
          <p:cNvSpPr txBox="1"/>
          <p:nvPr isPhoto="0" userDrawn="0">
            <p:ph type="body" sz="quarter" idx="21" hasCustomPrompt="1"/>
          </p:nvPr>
        </p:nvSpPr>
        <p:spPr bwMode="auto">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pPr>
              <a:defRPr/>
            </a:pPr>
            <a:r>
              <a:rPr/>
              <a:t>Données clés</a:t>
            </a:r>
            <a:endParaRPr/>
          </a:p>
        </p:txBody>
      </p:sp>
      <p:sp>
        <p:nvSpPr>
          <p:cNvPr id="108"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Citation">
    <p:spTree>
      <p:nvGrpSpPr>
        <p:cNvPr id="1" name="" hidden="0"/>
        <p:cNvGrpSpPr/>
        <p:nvPr isPhoto="0" userDrawn="0"/>
      </p:nvGrpSpPr>
      <p:grpSpPr bwMode="auto">
        <a:xfrm>
          <a:off x="0" y="0"/>
          <a:ext cx="0" cy="0"/>
          <a:chOff x="0" y="0"/>
          <a:chExt cx="0" cy="0"/>
        </a:xfrm>
      </p:grpSpPr>
      <p:sp>
        <p:nvSpPr>
          <p:cNvPr id="115" name="Attribution" hidden="0"/>
          <p:cNvSpPr txBox="1"/>
          <p:nvPr isPhoto="0" userDrawn="0">
            <p:ph type="body" sz="quarter" idx="21" hasCustomPrompt="1"/>
          </p:nvPr>
        </p:nvSpPr>
        <p:spPr bwMode="auto">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pPr>
              <a:defRPr/>
            </a:pPr>
            <a:r>
              <a:rPr/>
              <a:t>Attribution</a:t>
            </a:r>
            <a:endParaRPr/>
          </a:p>
        </p:txBody>
      </p:sp>
      <p:sp>
        <p:nvSpPr>
          <p:cNvPr id="116" name="Texte niveau 1…" hidden="0"/>
          <p:cNvSpPr txBox="1"/>
          <p:nvPr isPhoto="0" userDrawn="0">
            <p:ph type="body" sz="half" idx="1" hasCustomPrompt="1"/>
          </p:nvPr>
        </p:nvSpPr>
        <p:spPr bwMode="auto">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defRPr>
            </a:lvl1pPr>
            <a:lvl2pPr marL="638923" indent="-12700">
              <a:spcBef>
                <a:spcPts val="0"/>
              </a:spcBef>
              <a:buSzTx/>
              <a:buNone/>
              <a:defRPr sz="8500" spc="-170">
                <a:latin typeface="Helvetica Neue Medium"/>
                <a:ea typeface="Helvetica Neue Medium"/>
                <a:cs typeface="Helvetica Neue Medium"/>
              </a:defRPr>
            </a:lvl2pPr>
            <a:lvl3pPr marL="638923" indent="444500">
              <a:spcBef>
                <a:spcPts val="0"/>
              </a:spcBef>
              <a:buSzTx/>
              <a:buNone/>
              <a:defRPr sz="8500" spc="-170">
                <a:latin typeface="Helvetica Neue Medium"/>
                <a:ea typeface="Helvetica Neue Medium"/>
                <a:cs typeface="Helvetica Neue Medium"/>
              </a:defRPr>
            </a:lvl3pPr>
            <a:lvl4pPr marL="638923" indent="901700">
              <a:spcBef>
                <a:spcPts val="0"/>
              </a:spcBef>
              <a:buSzTx/>
              <a:buNone/>
              <a:defRPr sz="8500" spc="-170">
                <a:latin typeface="Helvetica Neue Medium"/>
                <a:ea typeface="Helvetica Neue Medium"/>
                <a:cs typeface="Helvetica Neue Medium"/>
              </a:defRPr>
            </a:lvl4pPr>
            <a:lvl5pPr marL="638923" indent="1358900">
              <a:spcBef>
                <a:spcPts val="0"/>
              </a:spcBef>
              <a:buSzTx/>
              <a:buNone/>
              <a:defRPr sz="8500" spc="-170">
                <a:latin typeface="Helvetica Neue Medium"/>
                <a:ea typeface="Helvetica Neue Medium"/>
                <a:cs typeface="Helvetica Neue Medium"/>
              </a:defRPr>
            </a:lvl5pPr>
          </a:lstStyle>
          <a:p>
            <a:pPr>
              <a:defRPr/>
            </a:pPr>
            <a:r>
              <a:rPr/>
              <a:t>« Citation notable »</a:t>
            </a:r>
            <a:endParaRPr/>
          </a:p>
          <a:p>
            <a:pPr lvl="1">
              <a:defRPr/>
            </a:pPr>
            <a:endParaRPr/>
          </a:p>
          <a:p>
            <a:pPr lvl="2">
              <a:defRPr/>
            </a:pPr>
            <a:endParaRPr/>
          </a:p>
          <a:p>
            <a:pPr lvl="3">
              <a:defRPr/>
            </a:pPr>
            <a:endParaRPr/>
          </a:p>
          <a:p>
            <a:pPr lvl="4">
              <a:defRPr/>
            </a:pPr>
            <a:endParaRPr/>
          </a:p>
        </p:txBody>
      </p:sp>
      <p:sp>
        <p:nvSpPr>
          <p:cNvPr id="117"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3 photos">
    <p:spTree>
      <p:nvGrpSpPr>
        <p:cNvPr id="1" name="" hidden="0"/>
        <p:cNvGrpSpPr/>
        <p:nvPr isPhoto="0" userDrawn="0"/>
      </p:nvGrpSpPr>
      <p:grpSpPr bwMode="auto">
        <a:xfrm>
          <a:off x="0" y="0"/>
          <a:ext cx="0" cy="0"/>
          <a:chOff x="0" y="0"/>
          <a:chExt cx="0" cy="0"/>
        </a:xfrm>
      </p:grpSpPr>
      <p:sp>
        <p:nvSpPr>
          <p:cNvPr id="124" name="Bol de salade avec du riz frit, des œufs durs et des baguettes" hidden="0"/>
          <p:cNvSpPr/>
          <p:nvPr isPhoto="0" userDrawn="0">
            <p:ph type="pic" sz="quarter" idx="21" hasCustomPrompt="0"/>
          </p:nvPr>
        </p:nvSpPr>
        <p:spPr bwMode="auto">
          <a:xfrm>
            <a:off x="15760700" y="1016000"/>
            <a:ext cx="7439099" cy="5949678"/>
          </a:xfrm>
          <a:prstGeom prst="rect">
            <a:avLst/>
          </a:prstGeom>
        </p:spPr>
        <p:txBody>
          <a:bodyPr lIns="91439" tIns="45719" rIns="91439" bIns="45719">
            <a:noAutofit/>
          </a:bodyPr>
          <a:lstStyle/>
          <a:p>
            <a:pPr>
              <a:defRPr/>
            </a:pPr>
            <a:endParaRPr/>
          </a:p>
        </p:txBody>
      </p:sp>
      <p:sp>
        <p:nvSpPr>
          <p:cNvPr id="125" name="Bol avec des beignets de saumon, de la salade et du houmous " hidden="0"/>
          <p:cNvSpPr/>
          <p:nvPr isPhoto="0" userDrawn="0">
            <p:ph type="pic" sz="half" idx="22" hasCustomPrompt="0"/>
          </p:nvPr>
        </p:nvSpPr>
        <p:spPr bwMode="auto">
          <a:xfrm>
            <a:off x="13500100" y="3978275"/>
            <a:ext cx="10439400" cy="12150181"/>
          </a:xfrm>
          <a:prstGeom prst="rect">
            <a:avLst/>
          </a:prstGeom>
        </p:spPr>
        <p:txBody>
          <a:bodyPr lIns="91439" tIns="45719" rIns="91439" bIns="45719">
            <a:noAutofit/>
          </a:bodyPr>
          <a:lstStyle/>
          <a:p>
            <a:pPr>
              <a:defRPr/>
            </a:pPr>
            <a:endParaRPr/>
          </a:p>
        </p:txBody>
      </p:sp>
      <p:sp>
        <p:nvSpPr>
          <p:cNvPr id="126" name="Bol de pâtes pappardelle avec du beurre maître d’hôtel, des noisettes grillées et des lamelles de parmesan" hidden="0"/>
          <p:cNvSpPr/>
          <p:nvPr isPhoto="0" userDrawn="0">
            <p:ph type="pic" idx="23" hasCustomPrompt="0"/>
          </p:nvPr>
        </p:nvSpPr>
        <p:spPr bwMode="auto">
          <a:xfrm>
            <a:off x="-139700" y="495300"/>
            <a:ext cx="16611600" cy="12458700"/>
          </a:xfrm>
          <a:prstGeom prst="rect">
            <a:avLst/>
          </a:prstGeom>
        </p:spPr>
        <p:txBody>
          <a:bodyPr lIns="91439" tIns="45719" rIns="91439" bIns="45719">
            <a:noAutofit/>
          </a:bodyPr>
          <a:lstStyle/>
          <a:p>
            <a:pPr>
              <a:defRPr/>
            </a:pPr>
            <a:endParaRPr/>
          </a:p>
        </p:txBody>
      </p:sp>
      <p:sp>
        <p:nvSpPr>
          <p:cNvPr id="127"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Photo">
    <p:spTree>
      <p:nvGrpSpPr>
        <p:cNvPr id="1" name="" hidden="0"/>
        <p:cNvGrpSpPr/>
        <p:nvPr isPhoto="0" userDrawn="0"/>
      </p:nvGrpSpPr>
      <p:grpSpPr bwMode="auto">
        <a:xfrm>
          <a:off x="0" y="0"/>
          <a:ext cx="0" cy="0"/>
          <a:chOff x="0" y="0"/>
          <a:chExt cx="0" cy="0"/>
        </a:xfrm>
      </p:grpSpPr>
      <p:sp>
        <p:nvSpPr>
          <p:cNvPr id="134" name="bol de salade avec du riz frit, des œufs durs et des baguettes" hidden="0"/>
          <p:cNvSpPr/>
          <p:nvPr isPhoto="0" userDrawn="0">
            <p:ph type="pic" idx="21" hasCustomPrompt="0"/>
          </p:nvPr>
        </p:nvSpPr>
        <p:spPr bwMode="auto">
          <a:xfrm>
            <a:off x="-1333500" y="-5524500"/>
            <a:ext cx="27051000" cy="21640800"/>
          </a:xfrm>
          <a:prstGeom prst="rect">
            <a:avLst/>
          </a:prstGeom>
        </p:spPr>
        <p:txBody>
          <a:bodyPr lIns="91439" tIns="45719" rIns="91439" bIns="45719">
            <a:noAutofit/>
          </a:bodyPr>
          <a:lstStyle/>
          <a:p>
            <a:pPr>
              <a:defRPr/>
            </a:pPr>
            <a:endParaRPr/>
          </a:p>
        </p:txBody>
      </p:sp>
      <p:sp>
        <p:nvSpPr>
          <p:cNvPr id="135" name="Numéro de diapositive" hidden="0"/>
          <p:cNvSpPr txBox="1"/>
          <p:nvPr isPhoto="0" userDrawn="0">
            <p:ph type="sldNum" sz="quarter" idx="2" hasCustomPrompt="0"/>
          </p:nvPr>
        </p:nvSpPr>
        <p:spPr bwMode="auto">
          <a:prstGeom prst="rect">
            <a:avLst/>
          </a:prstGeom>
        </p:spPr>
        <p:txBody>
          <a:bodyPr/>
          <a:lstStyle>
            <a:lvl1pPr>
              <a:defRPr>
                <a:solidFill>
                  <a:srgbClr val="FFFFFF"/>
                </a:solidFill>
              </a:defRPr>
            </a:lvl1pPr>
          </a:lstStyle>
          <a:p>
            <a:pPr>
              <a:defRPr/>
            </a:pPr>
            <a:fld id="{86CB4B4D-7CA3-9044-876B-883B54F8677D}" type="slidenum">
              <a:rPr/>
              <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Vierge">
    <p:spTree>
      <p:nvGrpSpPr>
        <p:cNvPr id="1" name="" hidden="0"/>
        <p:cNvGrpSpPr/>
        <p:nvPr isPhoto="0" userDrawn="0"/>
      </p:nvGrpSpPr>
      <p:grpSpPr bwMode="auto">
        <a:xfrm>
          <a:off x="0" y="0"/>
          <a:ext cx="0" cy="0"/>
          <a:chOff x="0" y="0"/>
          <a:chExt cx="0" cy="0"/>
        </a:xfrm>
      </p:grpSpPr>
      <p:sp>
        <p:nvSpPr>
          <p:cNvPr id="142"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Titre et photo">
    <p:spTree>
      <p:nvGrpSpPr>
        <p:cNvPr id="1" name="" hidden="0"/>
        <p:cNvGrpSpPr/>
        <p:nvPr isPhoto="0" userDrawn="0"/>
      </p:nvGrpSpPr>
      <p:grpSpPr bwMode="auto">
        <a:xfrm>
          <a:off x="0" y="0"/>
          <a:ext cx="0" cy="0"/>
          <a:chOff x="0" y="0"/>
          <a:chExt cx="0" cy="0"/>
        </a:xfrm>
      </p:grpSpPr>
      <p:sp>
        <p:nvSpPr>
          <p:cNvPr id="21" name="Avocats et citrons verts" hidden="0"/>
          <p:cNvSpPr/>
          <p:nvPr isPhoto="0" userDrawn="0">
            <p:ph type="pic" idx="21" hasCustomPrompt="0"/>
          </p:nvPr>
        </p:nvSpPr>
        <p:spPr bwMode="auto">
          <a:xfrm>
            <a:off x="-1155699" y="-1295400"/>
            <a:ext cx="26746200" cy="16018933"/>
          </a:xfrm>
          <a:prstGeom prst="rect">
            <a:avLst/>
          </a:prstGeom>
        </p:spPr>
        <p:txBody>
          <a:bodyPr lIns="91439" tIns="45719" rIns="91439" bIns="45719">
            <a:noAutofit/>
          </a:bodyPr>
          <a:lstStyle/>
          <a:p>
            <a:pPr>
              <a:defRPr/>
            </a:pPr>
            <a:endParaRPr/>
          </a:p>
        </p:txBody>
      </p:sp>
      <p:sp>
        <p:nvSpPr>
          <p:cNvPr id="22" name="Titre de la présentation" hidden="0"/>
          <p:cNvSpPr txBox="1"/>
          <p:nvPr isPhoto="0" userDrawn="0">
            <p:ph type="title" hasCustomPrompt="1"/>
          </p:nvPr>
        </p:nvSpPr>
        <p:spPr bwMode="auto">
          <a:xfrm>
            <a:off x="1206500" y="7124700"/>
            <a:ext cx="21971000" cy="4648200"/>
          </a:xfrm>
          <a:prstGeom prst="rect">
            <a:avLst/>
          </a:prstGeom>
        </p:spPr>
        <p:txBody>
          <a:bodyPr anchor="b"/>
          <a:lstStyle>
            <a:lvl1pPr>
              <a:defRPr sz="11600" spc="-231"/>
            </a:lvl1pPr>
          </a:lstStyle>
          <a:p>
            <a:pPr>
              <a:defRPr/>
            </a:pPr>
            <a:r>
              <a:rPr/>
              <a:t>Titre de la présentation</a:t>
            </a:r>
            <a:endParaRPr/>
          </a:p>
        </p:txBody>
      </p:sp>
      <p:sp>
        <p:nvSpPr>
          <p:cNvPr id="23" name="Auteur et date" hidden="0"/>
          <p:cNvSpPr txBox="1"/>
          <p:nvPr isPhoto="0" userDrawn="0">
            <p:ph type="body" sz="quarter" idx="22" hasCustomPrompt="1"/>
          </p:nvPr>
        </p:nvSpPr>
        <p:spPr bwMode="auto">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pPr>
              <a:defRPr/>
            </a:pPr>
            <a:r>
              <a:rPr/>
              <a:t>Auteur et date</a:t>
            </a:r>
            <a:endParaRPr/>
          </a:p>
        </p:txBody>
      </p:sp>
      <p:sp>
        <p:nvSpPr>
          <p:cNvPr id="24" name="Texte niveau 1…" hidden="0"/>
          <p:cNvSpPr txBox="1"/>
          <p:nvPr isPhoto="0" userDrawn="0">
            <p:ph type="body" sz="quarter" idx="1" hasCustomPrompt="1"/>
          </p:nvPr>
        </p:nvSpPr>
        <p:spPr bwMode="auto">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pPr>
              <a:defRPr/>
            </a:pPr>
            <a:r>
              <a:rPr/>
              <a:t>Sous-titre de la présentation</a:t>
            </a:r>
            <a:endParaRPr/>
          </a:p>
          <a:p>
            <a:pPr lvl="1">
              <a:defRPr/>
            </a:pPr>
            <a:endParaRPr/>
          </a:p>
          <a:p>
            <a:pPr lvl="2">
              <a:defRPr/>
            </a:pPr>
            <a:endParaRPr/>
          </a:p>
          <a:p>
            <a:pPr lvl="3">
              <a:defRPr/>
            </a:pPr>
            <a:endParaRPr/>
          </a:p>
          <a:p>
            <a:pPr lvl="4">
              <a:defRPr/>
            </a:pPr>
            <a:endParaRPr/>
          </a:p>
        </p:txBody>
      </p:sp>
      <p:sp>
        <p:nvSpPr>
          <p:cNvPr id="25"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Autre titre et photo">
    <p:spTree>
      <p:nvGrpSpPr>
        <p:cNvPr id="1" name="" hidden="0"/>
        <p:cNvGrpSpPr/>
        <p:nvPr isPhoto="0" userDrawn="0"/>
      </p:nvGrpSpPr>
      <p:grpSpPr bwMode="auto">
        <a:xfrm>
          <a:off x="0" y="0"/>
          <a:ext cx="0" cy="0"/>
          <a:chOff x="0" y="0"/>
          <a:chExt cx="0" cy="0"/>
        </a:xfrm>
      </p:grpSpPr>
      <p:sp>
        <p:nvSpPr>
          <p:cNvPr id="32" name="Bol avec des beignets de saumon, de la salade et du houmous" hidden="0"/>
          <p:cNvSpPr/>
          <p:nvPr isPhoto="0" userDrawn="0">
            <p:ph type="pic" idx="21" hasCustomPrompt="0"/>
          </p:nvPr>
        </p:nvSpPr>
        <p:spPr bwMode="auto">
          <a:xfrm>
            <a:off x="10972800" y="-203200"/>
            <a:ext cx="12144837" cy="14135100"/>
          </a:xfrm>
          <a:prstGeom prst="rect">
            <a:avLst/>
          </a:prstGeom>
        </p:spPr>
        <p:txBody>
          <a:bodyPr lIns="91439" tIns="45719" rIns="91439" bIns="45719">
            <a:noAutofit/>
          </a:bodyPr>
          <a:lstStyle/>
          <a:p>
            <a:pPr>
              <a:defRPr/>
            </a:pPr>
            <a:endParaRPr/>
          </a:p>
        </p:txBody>
      </p:sp>
      <p:sp>
        <p:nvSpPr>
          <p:cNvPr id="33" name="Titre de diapositive" hidden="0"/>
          <p:cNvSpPr txBox="1"/>
          <p:nvPr isPhoto="0" userDrawn="0">
            <p:ph type="title" hasCustomPrompt="1"/>
          </p:nvPr>
        </p:nvSpPr>
        <p:spPr bwMode="auto">
          <a:xfrm>
            <a:off x="1206500" y="1270000"/>
            <a:ext cx="9779000" cy="5882273"/>
          </a:xfrm>
          <a:prstGeom prst="rect">
            <a:avLst/>
          </a:prstGeom>
        </p:spPr>
        <p:txBody>
          <a:bodyPr anchor="b"/>
          <a:lstStyle/>
          <a:p>
            <a:pPr>
              <a:defRPr/>
            </a:pPr>
            <a:r>
              <a:rPr/>
              <a:t>Titre de diapositive</a:t>
            </a:r>
            <a:endParaRPr/>
          </a:p>
        </p:txBody>
      </p:sp>
      <p:sp>
        <p:nvSpPr>
          <p:cNvPr id="34" name="Texte niveau 1…" hidden="0"/>
          <p:cNvSpPr txBox="1"/>
          <p:nvPr isPhoto="0" userDrawn="0">
            <p:ph type="body" sz="quarter" idx="1" hasCustomPrompt="1"/>
          </p:nvPr>
        </p:nvSpPr>
        <p:spPr bwMode="auto">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pPr>
              <a:defRPr/>
            </a:pPr>
            <a:r>
              <a:rPr/>
              <a:t>Sous-titre de diapositive</a:t>
            </a:r>
            <a:endParaRPr/>
          </a:p>
          <a:p>
            <a:pPr lvl="1">
              <a:defRPr/>
            </a:pPr>
            <a:endParaRPr/>
          </a:p>
          <a:p>
            <a:pPr lvl="2">
              <a:defRPr/>
            </a:pPr>
            <a:endParaRPr/>
          </a:p>
          <a:p>
            <a:pPr lvl="3">
              <a:defRPr/>
            </a:pPr>
            <a:endParaRPr/>
          </a:p>
          <a:p>
            <a:pPr lvl="4">
              <a:defRPr/>
            </a:pPr>
            <a:endParaRPr/>
          </a:p>
        </p:txBody>
      </p:sp>
      <p:sp>
        <p:nvSpPr>
          <p:cNvPr id="35" name="Numéro de diapositive" hidden="0"/>
          <p:cNvSpPr txBox="1"/>
          <p:nvPr isPhoto="0" userDrawn="0">
            <p:ph type="sldNum" sz="quarter" idx="2" hasCustomPrompt="0"/>
          </p:nvPr>
        </p:nvSpPr>
        <p:spPr bwMode="auto">
          <a:xfrm>
            <a:off x="12001499" y="13085233"/>
            <a:ext cx="368505" cy="374600"/>
          </a:xfrm>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Titre et puces">
    <p:spTree>
      <p:nvGrpSpPr>
        <p:cNvPr id="1" name="" hidden="0"/>
        <p:cNvGrpSpPr/>
        <p:nvPr isPhoto="0" userDrawn="0"/>
      </p:nvGrpSpPr>
      <p:grpSpPr bwMode="auto">
        <a:xfrm>
          <a:off x="0" y="0"/>
          <a:ext cx="0" cy="0"/>
          <a:chOff x="0" y="0"/>
          <a:chExt cx="0" cy="0"/>
        </a:xfrm>
      </p:grpSpPr>
      <p:sp>
        <p:nvSpPr>
          <p:cNvPr id="42" name="Titre de diapositive" hidden="0"/>
          <p:cNvSpPr txBox="1"/>
          <p:nvPr isPhoto="0" userDrawn="0">
            <p:ph type="title" hasCustomPrompt="1"/>
          </p:nvPr>
        </p:nvSpPr>
        <p:spPr bwMode="auto">
          <a:prstGeom prst="rect">
            <a:avLst/>
          </a:prstGeom>
        </p:spPr>
        <p:txBody>
          <a:bodyPr/>
          <a:lstStyle/>
          <a:p>
            <a:pPr>
              <a:defRPr/>
            </a:pPr>
            <a:r>
              <a:rPr/>
              <a:t>Titre de diapositive</a:t>
            </a:r>
            <a:endParaRPr/>
          </a:p>
        </p:txBody>
      </p:sp>
      <p:sp>
        <p:nvSpPr>
          <p:cNvPr id="43" name="Sous-titre de diapositive" hidden="0"/>
          <p:cNvSpPr txBox="1"/>
          <p:nvPr isPhoto="0" userDrawn="0">
            <p:ph type="body" sz="quarter" idx="21" hasCustomPrompt="1"/>
          </p:nvPr>
        </p:nvSpPr>
        <p:spPr bwMode="auto">
          <a:xfrm>
            <a:off x="1206500" y="2372961"/>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pPr>
              <a:defRPr/>
            </a:pPr>
            <a:r>
              <a:rPr/>
              <a:t>Sous-titre de diapositive</a:t>
            </a:r>
            <a:endParaRPr/>
          </a:p>
        </p:txBody>
      </p:sp>
      <p:sp>
        <p:nvSpPr>
          <p:cNvPr id="44" name="Texte niveau 1…" hidden="0"/>
          <p:cNvSpPr txBox="1"/>
          <p:nvPr isPhoto="0" userDrawn="0">
            <p:ph type="body" idx="1" hasCustomPrompt="1"/>
          </p:nvPr>
        </p:nvSpPr>
        <p:spPr bwMode="auto">
          <a:prstGeom prst="rect">
            <a:avLst/>
          </a:prstGeom>
        </p:spPr>
        <p:txBody>
          <a:bodyPr/>
          <a:lstStyle/>
          <a:p>
            <a:pPr>
              <a:defRPr/>
            </a:pPr>
            <a:r>
              <a:rPr/>
              <a:t>Texte de puce de diapositive</a:t>
            </a:r>
            <a:endParaRPr/>
          </a:p>
          <a:p>
            <a:pPr lvl="1">
              <a:defRPr/>
            </a:pPr>
            <a:endParaRPr/>
          </a:p>
          <a:p>
            <a:pPr lvl="2">
              <a:defRPr/>
            </a:pPr>
            <a:endParaRPr/>
          </a:p>
          <a:p>
            <a:pPr lvl="3">
              <a:defRPr/>
            </a:pPr>
            <a:endParaRPr/>
          </a:p>
          <a:p>
            <a:pPr lvl="4">
              <a:defRPr/>
            </a:pPr>
            <a:endParaRPr/>
          </a:p>
        </p:txBody>
      </p:sp>
      <p:sp>
        <p:nvSpPr>
          <p:cNvPr id="45"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Puces">
    <p:spTree>
      <p:nvGrpSpPr>
        <p:cNvPr id="1" name="" hidden="0"/>
        <p:cNvGrpSpPr/>
        <p:nvPr isPhoto="0" userDrawn="0"/>
      </p:nvGrpSpPr>
      <p:grpSpPr bwMode="auto">
        <a:xfrm>
          <a:off x="0" y="0"/>
          <a:ext cx="0" cy="0"/>
          <a:chOff x="0" y="0"/>
          <a:chExt cx="0" cy="0"/>
        </a:xfrm>
      </p:grpSpPr>
      <p:sp>
        <p:nvSpPr>
          <p:cNvPr id="52" name="Texte niveau 1…" hidden="0"/>
          <p:cNvSpPr txBox="1"/>
          <p:nvPr isPhoto="0" userDrawn="0">
            <p:ph type="body" idx="1" hasCustomPrompt="1"/>
          </p:nvPr>
        </p:nvSpPr>
        <p:spPr bwMode="auto">
          <a:prstGeom prst="rect">
            <a:avLst/>
          </a:prstGeom>
        </p:spPr>
        <p:txBody>
          <a:bodyPr numCol="2" spcCol="1098550"/>
          <a:lstStyle/>
          <a:p>
            <a:pPr>
              <a:defRPr/>
            </a:pPr>
            <a:r>
              <a:rPr/>
              <a:t>Texte de puce de diapositive</a:t>
            </a:r>
            <a:endParaRPr/>
          </a:p>
          <a:p>
            <a:pPr lvl="1">
              <a:defRPr/>
            </a:pPr>
            <a:endParaRPr/>
          </a:p>
          <a:p>
            <a:pPr lvl="2">
              <a:defRPr/>
            </a:pPr>
            <a:endParaRPr/>
          </a:p>
          <a:p>
            <a:pPr lvl="3">
              <a:defRPr/>
            </a:pPr>
            <a:endParaRPr/>
          </a:p>
          <a:p>
            <a:pPr lvl="4">
              <a:defRPr/>
            </a:pPr>
            <a:endParaRPr/>
          </a:p>
        </p:txBody>
      </p:sp>
      <p:sp>
        <p:nvSpPr>
          <p:cNvPr id="53"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Titre, puces et photo">
    <p:spTree>
      <p:nvGrpSpPr>
        <p:cNvPr id="1" name="" hidden="0"/>
        <p:cNvGrpSpPr/>
        <p:nvPr isPhoto="0" userDrawn="0"/>
      </p:nvGrpSpPr>
      <p:grpSpPr bwMode="auto">
        <a:xfrm>
          <a:off x="0" y="0"/>
          <a:ext cx="0" cy="0"/>
          <a:chOff x="0" y="0"/>
          <a:chExt cx="0" cy="0"/>
        </a:xfrm>
      </p:grpSpPr>
      <p:sp>
        <p:nvSpPr>
          <p:cNvPr id="60" name="Sous-titre de diapositive" hidden="0"/>
          <p:cNvSpPr txBox="1"/>
          <p:nvPr isPhoto="0" userDrawn="0">
            <p:ph type="body" sz="quarter" idx="21" hasCustomPrompt="1"/>
          </p:nvPr>
        </p:nvSpPr>
        <p:spPr bwMode="auto">
          <a:xfrm>
            <a:off x="1206500" y="2372961"/>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pPr>
              <a:defRPr/>
            </a:pPr>
            <a:r>
              <a:rPr/>
              <a:t>Sous-titre de diapositive</a:t>
            </a:r>
            <a:endParaRPr/>
          </a:p>
        </p:txBody>
      </p:sp>
      <p:sp>
        <p:nvSpPr>
          <p:cNvPr id="61" name="Texte niveau 1…" hidden="0"/>
          <p:cNvSpPr txBox="1"/>
          <p:nvPr isPhoto="0" userDrawn="0">
            <p:ph type="body" sz="half" idx="1" hasCustomPrompt="1"/>
          </p:nvPr>
        </p:nvSpPr>
        <p:spPr bwMode="auto">
          <a:xfrm>
            <a:off x="1206500" y="4248504"/>
            <a:ext cx="9779000" cy="8256630"/>
          </a:xfrm>
          <a:prstGeom prst="rect">
            <a:avLst/>
          </a:prstGeom>
        </p:spPr>
        <p:txBody>
          <a:bodyPr/>
          <a:lstStyle/>
          <a:p>
            <a:pPr>
              <a:defRPr/>
            </a:pPr>
            <a:r>
              <a:rPr/>
              <a:t>Texte de puce de diapositive</a:t>
            </a:r>
            <a:endParaRPr/>
          </a:p>
          <a:p>
            <a:pPr lvl="1">
              <a:defRPr/>
            </a:pPr>
            <a:endParaRPr/>
          </a:p>
          <a:p>
            <a:pPr lvl="2">
              <a:defRPr/>
            </a:pPr>
            <a:endParaRPr/>
          </a:p>
          <a:p>
            <a:pPr lvl="3">
              <a:defRPr/>
            </a:pPr>
            <a:endParaRPr/>
          </a:p>
          <a:p>
            <a:pPr lvl="4">
              <a:defRPr/>
            </a:pPr>
            <a:endParaRPr/>
          </a:p>
        </p:txBody>
      </p:sp>
      <p:sp>
        <p:nvSpPr>
          <p:cNvPr id="62" name="Bol de pâtes pappardelle avec du beurre maître d’hôtel, des noisettes grillées et des lamelles de parmesan" hidden="0"/>
          <p:cNvSpPr/>
          <p:nvPr isPhoto="0" userDrawn="0">
            <p:ph type="pic" idx="22" hasCustomPrompt="0"/>
          </p:nvPr>
        </p:nvSpPr>
        <p:spPr bwMode="auto">
          <a:xfrm>
            <a:off x="12192000" y="-407266"/>
            <a:ext cx="10916874" cy="14555832"/>
          </a:xfrm>
          <a:prstGeom prst="rect">
            <a:avLst/>
          </a:prstGeom>
        </p:spPr>
        <p:txBody>
          <a:bodyPr lIns="91439" tIns="45719" rIns="91439" bIns="45719">
            <a:noAutofit/>
          </a:bodyPr>
          <a:lstStyle/>
          <a:p>
            <a:pPr>
              <a:defRPr/>
            </a:pPr>
            <a:endParaRPr/>
          </a:p>
        </p:txBody>
      </p:sp>
      <p:sp>
        <p:nvSpPr>
          <p:cNvPr id="63" name="Titre de diapositive" hidden="0"/>
          <p:cNvSpPr txBox="1"/>
          <p:nvPr isPhoto="0" userDrawn="0">
            <p:ph type="title" hasCustomPrompt="1"/>
          </p:nvPr>
        </p:nvSpPr>
        <p:spPr bwMode="auto">
          <a:xfrm>
            <a:off x="1206500" y="1079500"/>
            <a:ext cx="9779000" cy="1435100"/>
          </a:xfrm>
          <a:prstGeom prst="rect">
            <a:avLst/>
          </a:prstGeom>
        </p:spPr>
        <p:txBody>
          <a:bodyPr/>
          <a:lstStyle/>
          <a:p>
            <a:pPr>
              <a:defRPr/>
            </a:pPr>
            <a:r>
              <a:rPr/>
              <a:t>Titre de diapositive</a:t>
            </a:r>
            <a:endParaRPr/>
          </a:p>
        </p:txBody>
      </p:sp>
      <p:sp>
        <p:nvSpPr>
          <p:cNvPr id="64"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Section">
    <p:spTree>
      <p:nvGrpSpPr>
        <p:cNvPr id="1" name="" hidden="0"/>
        <p:cNvGrpSpPr/>
        <p:nvPr isPhoto="0" userDrawn="0"/>
      </p:nvGrpSpPr>
      <p:grpSpPr bwMode="auto">
        <a:xfrm>
          <a:off x="0" y="0"/>
          <a:ext cx="0" cy="0"/>
          <a:chOff x="0" y="0"/>
          <a:chExt cx="0" cy="0"/>
        </a:xfrm>
      </p:grpSpPr>
      <p:sp>
        <p:nvSpPr>
          <p:cNvPr id="71" name="Titre de section" hidden="0"/>
          <p:cNvSpPr txBox="1"/>
          <p:nvPr isPhoto="0" userDrawn="0">
            <p:ph type="title" hasCustomPrompt="1"/>
          </p:nvPr>
        </p:nvSpPr>
        <p:spPr bwMode="auto">
          <a:xfrm>
            <a:off x="1206496" y="4533900"/>
            <a:ext cx="21971004" cy="4648200"/>
          </a:xfrm>
          <a:prstGeom prst="rect">
            <a:avLst/>
          </a:prstGeom>
        </p:spPr>
        <p:txBody>
          <a:bodyPr anchor="ctr"/>
          <a:lstStyle>
            <a:lvl1pPr>
              <a:defRPr sz="11600" b="0" spc="-231">
                <a:latin typeface="Helvetica Neue Medium"/>
                <a:ea typeface="Helvetica Neue Medium"/>
                <a:cs typeface="Helvetica Neue Medium"/>
              </a:defRPr>
            </a:lvl1pPr>
          </a:lstStyle>
          <a:p>
            <a:pPr>
              <a:defRPr/>
            </a:pPr>
            <a:r>
              <a:rPr/>
              <a:t>Titre de section</a:t>
            </a:r>
            <a:endParaRPr/>
          </a:p>
        </p:txBody>
      </p:sp>
      <p:sp>
        <p:nvSpPr>
          <p:cNvPr id="72" name="Numéro de diapositive" hidden="0"/>
          <p:cNvSpPr txBox="1"/>
          <p:nvPr isPhoto="0" userDrawn="0">
            <p:ph type="sldNum" sz="quarter" idx="2" hasCustomPrompt="0"/>
          </p:nvPr>
        </p:nvSpPr>
        <p:spPr bwMode="auto">
          <a:xfrm>
            <a:off x="12001499" y="13085233"/>
            <a:ext cx="368505" cy="374600"/>
          </a:xfrm>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Titre seulement">
    <p:spTree>
      <p:nvGrpSpPr>
        <p:cNvPr id="1" name="" hidden="0"/>
        <p:cNvGrpSpPr/>
        <p:nvPr isPhoto="0" userDrawn="0"/>
      </p:nvGrpSpPr>
      <p:grpSpPr bwMode="auto">
        <a:xfrm>
          <a:off x="0" y="0"/>
          <a:ext cx="0" cy="0"/>
          <a:chOff x="0" y="0"/>
          <a:chExt cx="0" cy="0"/>
        </a:xfrm>
      </p:grpSpPr>
      <p:sp>
        <p:nvSpPr>
          <p:cNvPr id="79" name="Titre de diapositive" hidden="0"/>
          <p:cNvSpPr txBox="1"/>
          <p:nvPr isPhoto="0" userDrawn="0">
            <p:ph type="title" hasCustomPrompt="1"/>
          </p:nvPr>
        </p:nvSpPr>
        <p:spPr bwMode="auto">
          <a:xfrm>
            <a:off x="1206500" y="1079500"/>
            <a:ext cx="21971000" cy="1434949"/>
          </a:xfrm>
          <a:prstGeom prst="rect">
            <a:avLst/>
          </a:prstGeom>
        </p:spPr>
        <p:txBody>
          <a:bodyPr/>
          <a:lstStyle/>
          <a:p>
            <a:pPr>
              <a:defRPr/>
            </a:pPr>
            <a:r>
              <a:rPr/>
              <a:t>Titre de diapositive</a:t>
            </a:r>
            <a:endParaRPr/>
          </a:p>
        </p:txBody>
      </p:sp>
      <p:sp>
        <p:nvSpPr>
          <p:cNvPr id="80" name="Sous-titre de diapositive" hidden="0"/>
          <p:cNvSpPr txBox="1"/>
          <p:nvPr isPhoto="0" userDrawn="0">
            <p:ph type="body" sz="quarter" idx="21" hasCustomPrompt="1"/>
          </p:nvPr>
        </p:nvSpPr>
        <p:spPr bwMode="auto">
          <a:xfrm>
            <a:off x="1206500" y="2372961"/>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pPr>
              <a:defRPr/>
            </a:pPr>
            <a:r>
              <a:rPr/>
              <a:t>Sous-titre de diapositive</a:t>
            </a:r>
            <a:endParaRPr/>
          </a:p>
        </p:txBody>
      </p:sp>
      <p:sp>
        <p:nvSpPr>
          <p:cNvPr id="81"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0" showMasterPhAnim="1" showMasterSp="1" type="tx" userDrawn="1">
  <p:cSld name="Ordre du jour">
    <p:spTree>
      <p:nvGrpSpPr>
        <p:cNvPr id="1" name="" hidden="0"/>
        <p:cNvGrpSpPr/>
        <p:nvPr isPhoto="0" userDrawn="0"/>
      </p:nvGrpSpPr>
      <p:grpSpPr bwMode="auto">
        <a:xfrm>
          <a:off x="0" y="0"/>
          <a:ext cx="0" cy="0"/>
          <a:chOff x="0" y="0"/>
          <a:chExt cx="0" cy="0"/>
        </a:xfrm>
      </p:grpSpPr>
      <p:sp>
        <p:nvSpPr>
          <p:cNvPr id="88" name="Titre de l’ordre du jour" hidden="0"/>
          <p:cNvSpPr txBox="1"/>
          <p:nvPr isPhoto="0" userDrawn="0">
            <p:ph type="title" hasCustomPrompt="1"/>
          </p:nvPr>
        </p:nvSpPr>
        <p:spPr bwMode="auto">
          <a:xfrm>
            <a:off x="1206500" y="1079500"/>
            <a:ext cx="21971000" cy="1435100"/>
          </a:xfrm>
          <a:prstGeom prst="rect">
            <a:avLst/>
          </a:prstGeom>
        </p:spPr>
        <p:txBody>
          <a:bodyPr/>
          <a:lstStyle/>
          <a:p>
            <a:pPr>
              <a:defRPr/>
            </a:pPr>
            <a:r>
              <a:rPr/>
              <a:t>Titre de l’ordre du jour</a:t>
            </a:r>
            <a:endParaRPr/>
          </a:p>
        </p:txBody>
      </p:sp>
      <p:sp>
        <p:nvSpPr>
          <p:cNvPr id="89" name="Sous-titre de l’ordre du jour" hidden="0"/>
          <p:cNvSpPr txBox="1"/>
          <p:nvPr isPhoto="0" userDrawn="0">
            <p:ph type="body" sz="quarter" idx="21" hasCustomPrompt="1"/>
          </p:nvPr>
        </p:nvSpPr>
        <p:spPr bwMode="auto">
          <a:xfrm>
            <a:off x="1206500" y="2372961"/>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pPr>
              <a:defRPr/>
            </a:pPr>
            <a:r>
              <a:rPr/>
              <a:t>Sous-titre de l’ordre du jour</a:t>
            </a:r>
            <a:endParaRPr/>
          </a:p>
        </p:txBody>
      </p:sp>
      <p:sp>
        <p:nvSpPr>
          <p:cNvPr id="90" name="Texte niveau 1…" hidden="0"/>
          <p:cNvSpPr txBox="1"/>
          <p:nvPr isPhoto="0" userDrawn="0">
            <p:ph type="body" idx="1" hasCustomPrompt="1"/>
          </p:nvPr>
        </p:nvSpPr>
        <p:spPr bwMode="auto">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pPr>
              <a:defRPr/>
            </a:pPr>
            <a:r>
              <a:rPr/>
              <a:t>Rubriques de l’ordre du jour</a:t>
            </a:r>
            <a:endParaRPr/>
          </a:p>
          <a:p>
            <a:pPr lvl="1">
              <a:defRPr/>
            </a:pPr>
            <a:endParaRPr/>
          </a:p>
          <a:p>
            <a:pPr lvl="2">
              <a:defRPr/>
            </a:pPr>
            <a:endParaRPr/>
          </a:p>
          <a:p>
            <a:pPr lvl="3">
              <a:defRPr/>
            </a:pPr>
            <a:endParaRPr/>
          </a:p>
          <a:p>
            <a:pPr lvl="4">
              <a:defRPr/>
            </a:pPr>
            <a:endParaRPr/>
          </a:p>
        </p:txBody>
      </p:sp>
      <p:sp>
        <p:nvSpPr>
          <p:cNvPr id="91" name="Numéro de diapositive" hidden="0"/>
          <p:cNvSpPr txBox="1"/>
          <p:nvPr isPhoto="0" userDrawn="0">
            <p:ph type="sldNum" sz="quarter" idx="2" hasCustomPrompt="0"/>
          </p:nvPr>
        </p:nvSpPr>
        <p:spPr bwMode="auto">
          <a:prstGeom prst="rect">
            <a:avLst/>
          </a:prstGeom>
        </p:spPr>
        <p:txBody>
          <a:bodyPr/>
          <a:lstStyle/>
          <a:p>
            <a:pPr>
              <a:defRPr/>
            </a:pPr>
            <a:fld id="{86CB4B4D-7CA3-9044-876B-883B54F8677D}" type="slidenum">
              <a:rPr/>
              <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hidden="0"/>
        <p:cNvGrpSpPr/>
        <p:nvPr isPhoto="0" userDrawn="0"/>
      </p:nvGrpSpPr>
      <p:grpSpPr bwMode="auto">
        <a:xfrm>
          <a:off x="0" y="0"/>
          <a:ext cx="0" cy="0"/>
          <a:chOff x="0" y="0"/>
          <a:chExt cx="0" cy="0"/>
        </a:xfrm>
      </p:grpSpPr>
      <p:sp>
        <p:nvSpPr>
          <p:cNvPr id="2" name="Titre de diapositive" hidden="0"/>
          <p:cNvSpPr txBox="1"/>
          <p:nvPr isPhoto="0" userDrawn="0">
            <p:ph type="title" hasCustomPrompt="1"/>
          </p:nvPr>
        </p:nvSpPr>
        <p:spPr bwMode="auto">
          <a:xfrm>
            <a:off x="1206500" y="1079500"/>
            <a:ext cx="21971000" cy="1433163"/>
          </a:xfrm>
          <a:prstGeom prst="rect">
            <a:avLst/>
          </a:prstGeom>
          <a:ln w="12700">
            <a:miter lim="400000"/>
          </a:ln>
        </p:spPr>
        <p:txBody>
          <a:bodyPr lIns="50800" tIns="50800" rIns="50800" bIns="50800">
            <a:normAutofit fontScale="100000" lnSpcReduction="0"/>
          </a:bodyPr>
          <a:lstStyle/>
          <a:p>
            <a:pPr>
              <a:defRPr/>
            </a:pPr>
            <a:r>
              <a:rPr/>
              <a:t>Titre de diapositive</a:t>
            </a:r>
            <a:endParaRPr/>
          </a:p>
        </p:txBody>
      </p:sp>
      <p:sp>
        <p:nvSpPr>
          <p:cNvPr id="3" name="Texte niveau 1…" hidden="0"/>
          <p:cNvSpPr txBox="1"/>
          <p:nvPr isPhoto="0" userDrawn="0">
            <p:ph type="body" idx="1" hasCustomPrompt="1"/>
          </p:nvPr>
        </p:nvSpPr>
        <p:spPr bwMode="auto">
          <a:xfrm>
            <a:off x="1206500" y="4248504"/>
            <a:ext cx="21971000" cy="8256012"/>
          </a:xfrm>
          <a:prstGeom prst="rect">
            <a:avLst/>
          </a:prstGeom>
          <a:ln w="12700">
            <a:miter lim="400000"/>
          </a:ln>
        </p:spPr>
        <p:txBody>
          <a:bodyPr lIns="50800" tIns="50800" rIns="50800" bIns="50800">
            <a:normAutofit fontScale="100000" lnSpcReduction="0"/>
          </a:bodyPr>
          <a:lstStyle/>
          <a:p>
            <a:pPr>
              <a:defRPr/>
            </a:pPr>
            <a:r>
              <a:rPr/>
              <a:t>Texte de puce de diapositive</a:t>
            </a:r>
            <a:endParaRPr/>
          </a:p>
          <a:p>
            <a:pPr lvl="1">
              <a:defRPr/>
            </a:pPr>
            <a:endParaRPr/>
          </a:p>
          <a:p>
            <a:pPr lvl="2">
              <a:defRPr/>
            </a:pPr>
            <a:endParaRPr/>
          </a:p>
          <a:p>
            <a:pPr lvl="3">
              <a:defRPr/>
            </a:pPr>
            <a:endParaRPr/>
          </a:p>
          <a:p>
            <a:pPr lvl="4">
              <a:defRPr/>
            </a:pPr>
            <a:endParaRPr/>
          </a:p>
        </p:txBody>
      </p:sp>
      <p:sp>
        <p:nvSpPr>
          <p:cNvPr id="4" name="Numéro de diapositive" hidden="0"/>
          <p:cNvSpPr txBox="1"/>
          <p:nvPr isPhoto="0" userDrawn="0">
            <p:ph type="sldNum" sz="quarter" idx="2" hasCustomPrompt="0"/>
          </p:nvPr>
        </p:nvSpPr>
        <p:spPr bwMode="auto">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defRPr/>
            </a:pPr>
            <a:fld id="{86CB4B4D-7CA3-9044-876B-883B54F8677D}" type="slidenum">
              <a:rPr/>
              <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marL="0" marR="0" indent="0" algn="l" defTabSz="2438338">
        <a:lnSpc>
          <a:spcPct val="80000"/>
        </a:lnSpc>
        <a:spcBef>
          <a:spcPts val="0"/>
        </a:spcBef>
        <a:spcAft>
          <a:spcPts val="0"/>
        </a:spcAft>
        <a:buClrTx/>
        <a:buSzTx/>
        <a:buFontTx/>
        <a:buNone/>
        <a:defRPr sz="8500" b="1" i="0" u="none" strike="noStrike" cap="none" spc="-170">
          <a:solidFill>
            <a:srgbClr val="000000"/>
          </a:solidFill>
          <a:latin typeface="+mn-lt"/>
          <a:ea typeface="+mn-ea"/>
          <a:cs typeface="+mn-cs"/>
        </a:defRPr>
      </a:lvl1pPr>
      <a:lvl2pPr marL="0" marR="0" indent="457200" algn="l" defTabSz="2438338">
        <a:lnSpc>
          <a:spcPct val="80000"/>
        </a:lnSpc>
        <a:spcBef>
          <a:spcPts val="0"/>
        </a:spcBef>
        <a:spcAft>
          <a:spcPts val="0"/>
        </a:spcAft>
        <a:buClrTx/>
        <a:buSzTx/>
        <a:buFontTx/>
        <a:buNone/>
        <a:defRPr sz="8500" b="1" i="0" u="none" strike="noStrike" cap="none" spc="-170">
          <a:solidFill>
            <a:srgbClr val="000000"/>
          </a:solidFill>
          <a:latin typeface="+mn-lt"/>
          <a:ea typeface="+mn-ea"/>
          <a:cs typeface="+mn-cs"/>
        </a:defRPr>
      </a:lvl2pPr>
      <a:lvl3pPr marL="0" marR="0" indent="914400" algn="l" defTabSz="2438338">
        <a:lnSpc>
          <a:spcPct val="80000"/>
        </a:lnSpc>
        <a:spcBef>
          <a:spcPts val="0"/>
        </a:spcBef>
        <a:spcAft>
          <a:spcPts val="0"/>
        </a:spcAft>
        <a:buClrTx/>
        <a:buSzTx/>
        <a:buFontTx/>
        <a:buNone/>
        <a:defRPr sz="8500" b="1" i="0" u="none" strike="noStrike" cap="none" spc="-170">
          <a:solidFill>
            <a:srgbClr val="000000"/>
          </a:solidFill>
          <a:latin typeface="+mn-lt"/>
          <a:ea typeface="+mn-ea"/>
          <a:cs typeface="+mn-cs"/>
        </a:defRPr>
      </a:lvl3pPr>
      <a:lvl4pPr marL="0" marR="0" indent="1371600" algn="l" defTabSz="2438338">
        <a:lnSpc>
          <a:spcPct val="80000"/>
        </a:lnSpc>
        <a:spcBef>
          <a:spcPts val="0"/>
        </a:spcBef>
        <a:spcAft>
          <a:spcPts val="0"/>
        </a:spcAft>
        <a:buClrTx/>
        <a:buSzTx/>
        <a:buFontTx/>
        <a:buNone/>
        <a:defRPr sz="8500" b="1" i="0" u="none" strike="noStrike" cap="none" spc="-170">
          <a:solidFill>
            <a:srgbClr val="000000"/>
          </a:solidFill>
          <a:latin typeface="+mn-lt"/>
          <a:ea typeface="+mn-ea"/>
          <a:cs typeface="+mn-cs"/>
        </a:defRPr>
      </a:lvl4pPr>
      <a:lvl5pPr marL="0" marR="0" indent="1828800" algn="l" defTabSz="2438338">
        <a:lnSpc>
          <a:spcPct val="80000"/>
        </a:lnSpc>
        <a:spcBef>
          <a:spcPts val="0"/>
        </a:spcBef>
        <a:spcAft>
          <a:spcPts val="0"/>
        </a:spcAft>
        <a:buClrTx/>
        <a:buSzTx/>
        <a:buFontTx/>
        <a:buNone/>
        <a:defRPr sz="8500" b="1" i="0" u="none" strike="noStrike" cap="none" spc="-170">
          <a:solidFill>
            <a:srgbClr val="000000"/>
          </a:solidFill>
          <a:latin typeface="+mn-lt"/>
          <a:ea typeface="+mn-ea"/>
          <a:cs typeface="+mn-cs"/>
        </a:defRPr>
      </a:lvl5pPr>
      <a:lvl6pPr marL="0" marR="0" indent="2286000" algn="l" defTabSz="2438338">
        <a:lnSpc>
          <a:spcPct val="80000"/>
        </a:lnSpc>
        <a:spcBef>
          <a:spcPts val="0"/>
        </a:spcBef>
        <a:spcAft>
          <a:spcPts val="0"/>
        </a:spcAft>
        <a:buClrTx/>
        <a:buSzTx/>
        <a:buFontTx/>
        <a:buNone/>
        <a:defRPr sz="8500" b="1" i="0" u="none" strike="noStrike" cap="none" spc="-170">
          <a:solidFill>
            <a:srgbClr val="000000"/>
          </a:solidFill>
          <a:latin typeface="+mn-lt"/>
          <a:ea typeface="+mn-ea"/>
          <a:cs typeface="+mn-cs"/>
        </a:defRPr>
      </a:lvl6pPr>
      <a:lvl7pPr marL="0" marR="0" indent="2743200" algn="l" defTabSz="2438338">
        <a:lnSpc>
          <a:spcPct val="80000"/>
        </a:lnSpc>
        <a:spcBef>
          <a:spcPts val="0"/>
        </a:spcBef>
        <a:spcAft>
          <a:spcPts val="0"/>
        </a:spcAft>
        <a:buClrTx/>
        <a:buSzTx/>
        <a:buFontTx/>
        <a:buNone/>
        <a:defRPr sz="8500" b="1" i="0" u="none" strike="noStrike" cap="none" spc="-170">
          <a:solidFill>
            <a:srgbClr val="000000"/>
          </a:solidFill>
          <a:latin typeface="+mn-lt"/>
          <a:ea typeface="+mn-ea"/>
          <a:cs typeface="+mn-cs"/>
        </a:defRPr>
      </a:lvl7pPr>
      <a:lvl8pPr marL="0" marR="0" indent="3200400" algn="l" defTabSz="2438338">
        <a:lnSpc>
          <a:spcPct val="80000"/>
        </a:lnSpc>
        <a:spcBef>
          <a:spcPts val="0"/>
        </a:spcBef>
        <a:spcAft>
          <a:spcPts val="0"/>
        </a:spcAft>
        <a:buClrTx/>
        <a:buSzTx/>
        <a:buFontTx/>
        <a:buNone/>
        <a:defRPr sz="8500" b="1" i="0" u="none" strike="noStrike" cap="none" spc="-170">
          <a:solidFill>
            <a:srgbClr val="000000"/>
          </a:solidFill>
          <a:latin typeface="+mn-lt"/>
          <a:ea typeface="+mn-ea"/>
          <a:cs typeface="+mn-cs"/>
        </a:defRPr>
      </a:lvl8pPr>
      <a:lvl9pPr marL="0" marR="0" indent="3657600" algn="l" defTabSz="2438338">
        <a:lnSpc>
          <a:spcPct val="80000"/>
        </a:lnSpc>
        <a:spcBef>
          <a:spcPts val="0"/>
        </a:spcBef>
        <a:spcAft>
          <a:spcPts val="0"/>
        </a:spcAft>
        <a:buClrTx/>
        <a:buSzTx/>
        <a:buFontTx/>
        <a:buNone/>
        <a:defRPr sz="8500" b="1" i="0" u="none" strike="noStrike" cap="none" spc="-170">
          <a:solidFill>
            <a:srgbClr val="000000"/>
          </a:solidFill>
          <a:latin typeface="+mn-lt"/>
          <a:ea typeface="+mn-ea"/>
          <a:cs typeface="+mn-cs"/>
        </a:defRPr>
      </a:lvl9pPr>
    </p:titleStyle>
    <p:bodyStyle>
      <a:lvl1pPr marL="609600" marR="0" indent="-609600" algn="l" defTabSz="2438338">
        <a:lnSpc>
          <a:spcPct val="90000"/>
        </a:lnSpc>
        <a:spcBef>
          <a:spcPts val="4500"/>
        </a:spcBef>
        <a:spcAft>
          <a:spcPts val="0"/>
        </a:spcAft>
        <a:buClrTx/>
        <a:buSzPct val="123000"/>
        <a:buFontTx/>
        <a:buChar char="•"/>
        <a:defRPr sz="4800" b="0" i="0" u="none" strike="noStrike" cap="none" spc="0">
          <a:solidFill>
            <a:srgbClr val="000000"/>
          </a:solidFill>
          <a:latin typeface="+mn-lt"/>
          <a:ea typeface="+mn-ea"/>
          <a:cs typeface="+mn-cs"/>
        </a:defRPr>
      </a:lvl1pPr>
      <a:lvl2pPr marL="1219200" marR="0" indent="-609600" algn="l" defTabSz="2438338">
        <a:lnSpc>
          <a:spcPct val="90000"/>
        </a:lnSpc>
        <a:spcBef>
          <a:spcPts val="4500"/>
        </a:spcBef>
        <a:spcAft>
          <a:spcPts val="0"/>
        </a:spcAft>
        <a:buClrTx/>
        <a:buSzPct val="123000"/>
        <a:buFontTx/>
        <a:buChar char="•"/>
        <a:defRPr sz="4800" b="0" i="0" u="none" strike="noStrike" cap="none" spc="0">
          <a:solidFill>
            <a:srgbClr val="000000"/>
          </a:solidFill>
          <a:latin typeface="+mn-lt"/>
          <a:ea typeface="+mn-ea"/>
          <a:cs typeface="+mn-cs"/>
        </a:defRPr>
      </a:lvl2pPr>
      <a:lvl3pPr marL="1828800" marR="0" indent="-609600" algn="l" defTabSz="2438338">
        <a:lnSpc>
          <a:spcPct val="90000"/>
        </a:lnSpc>
        <a:spcBef>
          <a:spcPts val="4500"/>
        </a:spcBef>
        <a:spcAft>
          <a:spcPts val="0"/>
        </a:spcAft>
        <a:buClrTx/>
        <a:buSzPct val="123000"/>
        <a:buFontTx/>
        <a:buChar char="•"/>
        <a:defRPr sz="4800" b="0" i="0" u="none" strike="noStrike" cap="none" spc="0">
          <a:solidFill>
            <a:srgbClr val="000000"/>
          </a:solidFill>
          <a:latin typeface="+mn-lt"/>
          <a:ea typeface="+mn-ea"/>
          <a:cs typeface="+mn-cs"/>
        </a:defRPr>
      </a:lvl3pPr>
      <a:lvl4pPr marL="2438400" marR="0" indent="-609600" algn="l" defTabSz="2438338">
        <a:lnSpc>
          <a:spcPct val="90000"/>
        </a:lnSpc>
        <a:spcBef>
          <a:spcPts val="4500"/>
        </a:spcBef>
        <a:spcAft>
          <a:spcPts val="0"/>
        </a:spcAft>
        <a:buClrTx/>
        <a:buSzPct val="123000"/>
        <a:buFontTx/>
        <a:buChar char="•"/>
        <a:defRPr sz="4800" b="0" i="0" u="none" strike="noStrike" cap="none" spc="0">
          <a:solidFill>
            <a:srgbClr val="000000"/>
          </a:solidFill>
          <a:latin typeface="+mn-lt"/>
          <a:ea typeface="+mn-ea"/>
          <a:cs typeface="+mn-cs"/>
        </a:defRPr>
      </a:lvl4pPr>
      <a:lvl5pPr marL="3048000" marR="0" indent="-609600" algn="l" defTabSz="2438338">
        <a:lnSpc>
          <a:spcPct val="90000"/>
        </a:lnSpc>
        <a:spcBef>
          <a:spcPts val="4500"/>
        </a:spcBef>
        <a:spcAft>
          <a:spcPts val="0"/>
        </a:spcAft>
        <a:buClrTx/>
        <a:buSzPct val="123000"/>
        <a:buFontTx/>
        <a:buChar char="•"/>
        <a:defRPr sz="4800" b="0" i="0" u="none" strike="noStrike" cap="none" spc="0">
          <a:solidFill>
            <a:srgbClr val="000000"/>
          </a:solidFill>
          <a:latin typeface="+mn-lt"/>
          <a:ea typeface="+mn-ea"/>
          <a:cs typeface="+mn-cs"/>
        </a:defRPr>
      </a:lvl5pPr>
      <a:lvl6pPr marL="3657600" marR="0" indent="-609600" algn="l" defTabSz="2438338">
        <a:lnSpc>
          <a:spcPct val="90000"/>
        </a:lnSpc>
        <a:spcBef>
          <a:spcPts val="4500"/>
        </a:spcBef>
        <a:spcAft>
          <a:spcPts val="0"/>
        </a:spcAft>
        <a:buClrTx/>
        <a:buSzPct val="123000"/>
        <a:buFontTx/>
        <a:buChar char="•"/>
        <a:defRPr sz="4800" b="0" i="0" u="none" strike="noStrike" cap="none" spc="0">
          <a:solidFill>
            <a:srgbClr val="000000"/>
          </a:solidFill>
          <a:latin typeface="+mn-lt"/>
          <a:ea typeface="+mn-ea"/>
          <a:cs typeface="+mn-cs"/>
        </a:defRPr>
      </a:lvl6pPr>
      <a:lvl7pPr marL="4267200" marR="0" indent="-609600" algn="l" defTabSz="2438338">
        <a:lnSpc>
          <a:spcPct val="90000"/>
        </a:lnSpc>
        <a:spcBef>
          <a:spcPts val="4500"/>
        </a:spcBef>
        <a:spcAft>
          <a:spcPts val="0"/>
        </a:spcAft>
        <a:buClrTx/>
        <a:buSzPct val="123000"/>
        <a:buFontTx/>
        <a:buChar char="•"/>
        <a:defRPr sz="4800" b="0" i="0" u="none" strike="noStrike" cap="none" spc="0">
          <a:solidFill>
            <a:srgbClr val="000000"/>
          </a:solidFill>
          <a:latin typeface="+mn-lt"/>
          <a:ea typeface="+mn-ea"/>
          <a:cs typeface="+mn-cs"/>
        </a:defRPr>
      </a:lvl7pPr>
      <a:lvl8pPr marL="4876800" marR="0" indent="-609600" algn="l" defTabSz="2438338">
        <a:lnSpc>
          <a:spcPct val="90000"/>
        </a:lnSpc>
        <a:spcBef>
          <a:spcPts val="4500"/>
        </a:spcBef>
        <a:spcAft>
          <a:spcPts val="0"/>
        </a:spcAft>
        <a:buClrTx/>
        <a:buSzPct val="123000"/>
        <a:buFontTx/>
        <a:buChar char="•"/>
        <a:defRPr sz="4800" b="0" i="0" u="none" strike="noStrike" cap="none" spc="0">
          <a:solidFill>
            <a:srgbClr val="000000"/>
          </a:solidFill>
          <a:latin typeface="+mn-lt"/>
          <a:ea typeface="+mn-ea"/>
          <a:cs typeface="+mn-cs"/>
        </a:defRPr>
      </a:lvl8pPr>
      <a:lvl9pPr marL="5486400" marR="0" indent="-609600" algn="l" defTabSz="2438338">
        <a:lnSpc>
          <a:spcPct val="90000"/>
        </a:lnSpc>
        <a:spcBef>
          <a:spcPts val="4500"/>
        </a:spcBef>
        <a:spcAft>
          <a:spcPts val="0"/>
        </a:spcAft>
        <a:buClrTx/>
        <a:buSzPct val="123000"/>
        <a:buFontTx/>
        <a:buChar char="•"/>
        <a:defRPr sz="4800" b="0" i="0" u="none" strike="noStrike" cap="none" spc="0">
          <a:solidFill>
            <a:srgbClr val="000000"/>
          </a:solidFill>
          <a:latin typeface="+mn-lt"/>
          <a:ea typeface="+mn-ea"/>
          <a:cs typeface="+mn-cs"/>
        </a:defRPr>
      </a:lvl9pPr>
    </p:bodyStyle>
    <p:otherStyle>
      <a:lvl1pPr marL="0" marR="0" indent="0" algn="ctr" defTabSz="584200">
        <a:lnSpc>
          <a:spcPct val="100000"/>
        </a:lnSpc>
        <a:spcBef>
          <a:spcPts val="0"/>
        </a:spcBef>
        <a:spcAft>
          <a:spcPts val="0"/>
        </a:spcAft>
        <a:buClrTx/>
        <a:buSzTx/>
        <a:buFontTx/>
        <a:buNone/>
        <a:defRPr sz="1800" b="0" i="0" u="none" strike="noStrike" cap="none" spc="0">
          <a:solidFill>
            <a:schemeClr val="tx1"/>
          </a:solidFill>
          <a:latin typeface="+mn-lt"/>
          <a:ea typeface="+mn-ea"/>
          <a:cs typeface="+mn-cs"/>
        </a:defRPr>
      </a:lvl1pPr>
      <a:lvl2pPr marL="0" marR="0" indent="457200" algn="ctr" defTabSz="584200">
        <a:lnSpc>
          <a:spcPct val="100000"/>
        </a:lnSpc>
        <a:spcBef>
          <a:spcPts val="0"/>
        </a:spcBef>
        <a:spcAft>
          <a:spcPts val="0"/>
        </a:spcAft>
        <a:buClrTx/>
        <a:buSzTx/>
        <a:buFontTx/>
        <a:buNone/>
        <a:defRPr sz="1800" b="0" i="0" u="none" strike="noStrike" cap="none" spc="0">
          <a:solidFill>
            <a:schemeClr val="tx1"/>
          </a:solidFill>
          <a:latin typeface="+mn-lt"/>
          <a:ea typeface="+mn-ea"/>
          <a:cs typeface="+mn-cs"/>
        </a:defRPr>
      </a:lvl2pPr>
      <a:lvl3pPr marL="0" marR="0" indent="914400" algn="ctr" defTabSz="584200">
        <a:lnSpc>
          <a:spcPct val="100000"/>
        </a:lnSpc>
        <a:spcBef>
          <a:spcPts val="0"/>
        </a:spcBef>
        <a:spcAft>
          <a:spcPts val="0"/>
        </a:spcAft>
        <a:buClrTx/>
        <a:buSzTx/>
        <a:buFontTx/>
        <a:buNone/>
        <a:defRPr sz="1800" b="0" i="0" u="none" strike="noStrike" cap="none" spc="0">
          <a:solidFill>
            <a:schemeClr val="tx1"/>
          </a:solidFill>
          <a:latin typeface="+mn-lt"/>
          <a:ea typeface="+mn-ea"/>
          <a:cs typeface="+mn-cs"/>
        </a:defRPr>
      </a:lvl3pPr>
      <a:lvl4pPr marL="0" marR="0" indent="1371600" algn="ctr" defTabSz="584200">
        <a:lnSpc>
          <a:spcPct val="100000"/>
        </a:lnSpc>
        <a:spcBef>
          <a:spcPts val="0"/>
        </a:spcBef>
        <a:spcAft>
          <a:spcPts val="0"/>
        </a:spcAft>
        <a:buClrTx/>
        <a:buSzTx/>
        <a:buFontTx/>
        <a:buNone/>
        <a:defRPr sz="1800" b="0" i="0" u="none" strike="noStrike" cap="none" spc="0">
          <a:solidFill>
            <a:schemeClr val="tx1"/>
          </a:solidFill>
          <a:latin typeface="+mn-lt"/>
          <a:ea typeface="+mn-ea"/>
          <a:cs typeface="+mn-cs"/>
        </a:defRPr>
      </a:lvl4pPr>
      <a:lvl5pPr marL="0" marR="0" indent="1828800" algn="ctr" defTabSz="584200">
        <a:lnSpc>
          <a:spcPct val="100000"/>
        </a:lnSpc>
        <a:spcBef>
          <a:spcPts val="0"/>
        </a:spcBef>
        <a:spcAft>
          <a:spcPts val="0"/>
        </a:spcAft>
        <a:buClrTx/>
        <a:buSzTx/>
        <a:buFontTx/>
        <a:buNone/>
        <a:defRPr sz="1800" b="0" i="0" u="none" strike="noStrike" cap="none" spc="0">
          <a:solidFill>
            <a:schemeClr val="tx1"/>
          </a:solidFill>
          <a:latin typeface="+mn-lt"/>
          <a:ea typeface="+mn-ea"/>
          <a:cs typeface="+mn-cs"/>
        </a:defRPr>
      </a:lvl5pPr>
      <a:lvl6pPr marL="0" marR="0" indent="2286000" algn="ctr" defTabSz="584200">
        <a:lnSpc>
          <a:spcPct val="100000"/>
        </a:lnSpc>
        <a:spcBef>
          <a:spcPts val="0"/>
        </a:spcBef>
        <a:spcAft>
          <a:spcPts val="0"/>
        </a:spcAft>
        <a:buClrTx/>
        <a:buSzTx/>
        <a:buFontTx/>
        <a:buNone/>
        <a:defRPr sz="1800" b="0" i="0" u="none" strike="noStrike" cap="none" spc="0">
          <a:solidFill>
            <a:schemeClr val="tx1"/>
          </a:solidFill>
          <a:latin typeface="+mn-lt"/>
          <a:ea typeface="+mn-ea"/>
          <a:cs typeface="+mn-cs"/>
        </a:defRPr>
      </a:lvl6pPr>
      <a:lvl7pPr marL="0" marR="0" indent="2743200" algn="ctr" defTabSz="584200">
        <a:lnSpc>
          <a:spcPct val="100000"/>
        </a:lnSpc>
        <a:spcBef>
          <a:spcPts val="0"/>
        </a:spcBef>
        <a:spcAft>
          <a:spcPts val="0"/>
        </a:spcAft>
        <a:buClrTx/>
        <a:buSzTx/>
        <a:buFontTx/>
        <a:buNone/>
        <a:defRPr sz="1800" b="0" i="0" u="none" strike="noStrike" cap="none" spc="0">
          <a:solidFill>
            <a:schemeClr val="tx1"/>
          </a:solidFill>
          <a:latin typeface="+mn-lt"/>
          <a:ea typeface="+mn-ea"/>
          <a:cs typeface="+mn-cs"/>
        </a:defRPr>
      </a:lvl7pPr>
      <a:lvl8pPr marL="0" marR="0" indent="3200400" algn="ctr" defTabSz="584200">
        <a:lnSpc>
          <a:spcPct val="100000"/>
        </a:lnSpc>
        <a:spcBef>
          <a:spcPts val="0"/>
        </a:spcBef>
        <a:spcAft>
          <a:spcPts val="0"/>
        </a:spcAft>
        <a:buClrTx/>
        <a:buSzTx/>
        <a:buFontTx/>
        <a:buNone/>
        <a:defRPr sz="1800" b="0" i="0" u="none" strike="noStrike" cap="none" spc="0">
          <a:solidFill>
            <a:schemeClr val="tx1"/>
          </a:solidFill>
          <a:latin typeface="+mn-lt"/>
          <a:ea typeface="+mn-ea"/>
          <a:cs typeface="+mn-cs"/>
        </a:defRPr>
      </a:lvl8pPr>
      <a:lvl9pPr marL="0" marR="0" indent="3657600" algn="ctr" defTabSz="584200">
        <a:lnSpc>
          <a:spcPct val="100000"/>
        </a:lnSpc>
        <a:spcBef>
          <a:spcPts val="0"/>
        </a:spcBef>
        <a:spcAft>
          <a:spcPts val="0"/>
        </a:spcAft>
        <a:buClrTx/>
        <a:buSzTx/>
        <a:buFontTx/>
        <a:buNone/>
        <a:defRPr sz="1800" b="0" i="0" u="none" strike="noStrike" cap="none" spc="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lemonde.fr/idees/article/2016/11/29/halte-a-la-manipulation-de-la-science_5039860_3232.html"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philosciences.com/11" TargetMode="External"/><Relationship Id="rId4" Type="http://schemas.openxmlformats.org/officeDocument/2006/relationships/hyperlink" Target="https://theconversation.com/oui-a-la-controverse-scientifique-non-a-la-polemique-94188"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www.youtube.com/watch?v=1c1jZQ9Bkq0&amp;t=204s"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hyperlink" Target="https://www.youtube.com/watch?v=1c1jZQ9Bkq0&amp;t=204s"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usinenouvelle.com"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youtube.com/watch?v=1c1jZQ9Bkq0&amp;t=204s" TargetMode="External"/><Relationship Id="rId4" Type="http://schemas.openxmlformats.org/officeDocument/2006/relationships/image" Target="../media/image8.jpg"/><Relationship Id="rId5" Type="http://schemas.openxmlformats.org/officeDocument/2006/relationships/image" Target="../media/image9.png"/><Relationship Id="rId6" Type="http://schemas.openxmlformats.org/officeDocument/2006/relationships/image" Target="../media/image10.jpg"/><Relationship Id="rId7" Type="http://schemas.openxmlformats.org/officeDocument/2006/relationships/image" Target="../media/image11.jpg"/><Relationship Id="rId8" Type="http://schemas.openxmlformats.org/officeDocument/2006/relationships/image" Target="../media/image12.jpg"/><Relationship Id="rId9" Type="http://schemas.openxmlformats.org/officeDocument/2006/relationships/image" Target="../media/image13.jpg"/><Relationship Id="rId10" Type="http://schemas.openxmlformats.org/officeDocument/2006/relationships/image" Target="../media/image14.jp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hyperlink" Target="https://www.youtube.com/watch?v=1c1jZQ9Bkq0&amp;t=204s"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sp>
        <p:nvSpPr>
          <p:cNvPr id="151" name="UE 4TPU202U Méthodologie scientifique – Atelier 1" hidden="0"/>
          <p:cNvSpPr txBox="1"/>
          <p:nvPr isPhoto="0" userDrawn="0">
            <p:ph type="ctrTitle" hasCustomPrompt="0"/>
          </p:nvPr>
        </p:nvSpPr>
        <p:spPr bwMode="auto">
          <a:prstGeom prst="rect">
            <a:avLst/>
          </a:prstGeom>
        </p:spPr>
        <p:txBody>
          <a:bodyPr/>
          <a:lstStyle/>
          <a:p>
            <a:pPr>
              <a:defRPr/>
            </a:pPr>
            <a:r>
              <a:rPr/>
              <a:t>UE 4TPU202U Méthodologie scientifique – Atelier 1</a:t>
            </a:r>
            <a:endParaRPr/>
          </a:p>
        </p:txBody>
      </p:sp>
      <p:sp>
        <p:nvSpPr>
          <p:cNvPr id="152" name="Les méthodes scientifiques" hidden="0"/>
          <p:cNvSpPr txBox="1"/>
          <p:nvPr isPhoto="0" userDrawn="0">
            <p:ph type="subTitle" sz="quarter" idx="1" hasCustomPrompt="0"/>
          </p:nvPr>
        </p:nvSpPr>
        <p:spPr bwMode="auto">
          <a:prstGeom prst="rect">
            <a:avLst/>
          </a:prstGeom>
        </p:spPr>
        <p:txBody>
          <a:bodyPr/>
          <a:lstStyle/>
          <a:p>
            <a:pPr>
              <a:defRPr/>
            </a:pPr>
            <a:r>
              <a:rPr/>
              <a:t>Les méthodes scientifiques</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sp>
        <p:nvSpPr>
          <p:cNvPr id="237"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238" name="Raisonnement déductif, inductif, addictif en situation" hidden="0"/>
          <p:cNvSpPr txBox="1"/>
          <p:nvPr isPhoto="0" userDrawn="0">
            <p:ph type="body" idx="21" hasCustomPrompt="0"/>
          </p:nvPr>
        </p:nvSpPr>
        <p:spPr bwMode="auto">
          <a:prstGeom prst="rect">
            <a:avLst/>
          </a:prstGeom>
        </p:spPr>
        <p:txBody>
          <a:bodyPr/>
          <a:lstStyle>
            <a:lvl1pPr defTabSz="1609303">
              <a:lnSpc>
                <a:spcPct val="80000"/>
              </a:lnSpc>
              <a:defRPr sz="5600" spc="-112"/>
            </a:lvl1pPr>
          </a:lstStyle>
          <a:p>
            <a:pPr>
              <a:defRPr/>
            </a:pPr>
            <a:r>
              <a:rPr/>
              <a:t>Raisonnement déductif, inductif, addictif en situation</a:t>
            </a:r>
            <a:endParaRPr/>
          </a:p>
        </p:txBody>
      </p:sp>
      <p:sp>
        <p:nvSpPr>
          <p:cNvPr id="239" name="On se teste ? (QCM Moodle)" hidden="0"/>
          <p:cNvSpPr txBox="1"/>
          <p:nvPr isPhoto="0" userDrawn="0">
            <p:ph type="body" idx="1" hasCustomPrompt="0"/>
          </p:nvPr>
        </p:nvSpPr>
        <p:spPr bwMode="auto">
          <a:xfrm>
            <a:off x="1206500" y="4248504"/>
            <a:ext cx="21183906" cy="8256012"/>
          </a:xfrm>
          <a:prstGeom prst="rect">
            <a:avLst/>
          </a:prstGeom>
        </p:spPr>
        <p:txBody>
          <a:bodyPr/>
          <a:lstStyle/>
          <a:p>
            <a:pPr>
              <a:defRPr/>
            </a:pPr>
            <a:r>
              <a:rPr/>
              <a:t>On se teste ? (QCM Moodle)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sp>
        <p:nvSpPr>
          <p:cNvPr id="243"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244" name="Raisonnement déductif, inductif, abductif en situation" hidden="0"/>
          <p:cNvSpPr txBox="1"/>
          <p:nvPr isPhoto="0" userDrawn="0">
            <p:ph type="body" idx="21" hasCustomPrompt="0"/>
          </p:nvPr>
        </p:nvSpPr>
        <p:spPr bwMode="auto">
          <a:prstGeom prst="rect">
            <a:avLst/>
          </a:prstGeom>
        </p:spPr>
        <p:txBody>
          <a:bodyPr/>
          <a:lstStyle>
            <a:lvl1pPr defTabSz="1609303">
              <a:lnSpc>
                <a:spcPct val="80000"/>
              </a:lnSpc>
              <a:defRPr sz="5600" spc="-112"/>
            </a:lvl1pPr>
          </a:lstStyle>
          <a:p>
            <a:pPr>
              <a:defRPr/>
            </a:pPr>
            <a:r>
              <a:rPr/>
              <a:t>Raisonnement déductif, inductif, abductif en situation</a:t>
            </a:r>
            <a:endParaRPr/>
          </a:p>
        </p:txBody>
      </p:sp>
      <p:sp>
        <p:nvSpPr>
          <p:cNvPr id="245" name="Le diagnostic du médecin…" hidden="0"/>
          <p:cNvSpPr txBox="1"/>
          <p:nvPr isPhoto="0" userDrawn="0">
            <p:ph type="body" idx="1" hasCustomPrompt="0"/>
          </p:nvPr>
        </p:nvSpPr>
        <p:spPr bwMode="auto">
          <a:xfrm>
            <a:off x="1206500" y="4248504"/>
            <a:ext cx="21183906" cy="8256012"/>
          </a:xfrm>
          <a:prstGeom prst="rect">
            <a:avLst/>
          </a:prstGeom>
        </p:spPr>
        <p:txBody>
          <a:bodyPr/>
          <a:lstStyle/>
          <a:p>
            <a:pPr>
              <a:defRPr/>
            </a:pPr>
            <a:r>
              <a:rPr/>
              <a:t>Le diagnostic du médecin</a:t>
            </a:r>
            <a:endParaRPr/>
          </a:p>
          <a:p>
            <a:pPr>
              <a:defRPr/>
            </a:pPr>
            <a:r>
              <a:rPr/>
              <a:t>Le débugage d’un programme</a:t>
            </a:r>
            <a:endParaRPr/>
          </a:p>
          <a:p>
            <a:pPr>
              <a:defRPr/>
            </a:pPr>
            <a:r>
              <a:rPr/>
              <a:t>Machine Learning : raisonnement inductif ou abductif ?</a:t>
            </a:r>
            <a:endParaRPr/>
          </a:p>
          <a:p>
            <a:pPr lvl="1">
              <a:defRPr/>
            </a:pPr>
            <a:r>
              <a:rPr/>
              <a:t>Cas de classification d’une déclaration de sinistre (faut-il dépêcher un expert ?)</a:t>
            </a:r>
            <a:endParaRPr/>
          </a:p>
          <a:p>
            <a:pPr>
              <a:defRPr/>
            </a:pPr>
            <a:r>
              <a:rPr/>
              <a:t>L’enquête de police</a:t>
            </a:r>
            <a:endParaRPr/>
          </a:p>
          <a:p>
            <a:pPr>
              <a:defRPr/>
            </a:pPr>
            <a:r>
              <a:rPr/>
              <a:t>L’élaboration d’un recette de cuisine</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sp>
        <p:nvSpPr>
          <p:cNvPr id="249"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250" name="Science, opinion, croyance, idéologie" hidden="0"/>
          <p:cNvSpPr txBox="1"/>
          <p:nvPr isPhoto="0" userDrawn="0">
            <p:ph type="body" idx="21" hasCustomPrompt="0"/>
          </p:nvPr>
        </p:nvSpPr>
        <p:spPr bwMode="auto">
          <a:prstGeom prst="rect">
            <a:avLst/>
          </a:prstGeom>
        </p:spPr>
        <p:txBody>
          <a:bodyPr/>
          <a:lstStyle>
            <a:lvl1pPr defTabSz="1609303">
              <a:lnSpc>
                <a:spcPct val="80000"/>
              </a:lnSpc>
              <a:defRPr sz="5600" spc="-112"/>
            </a:lvl1pPr>
          </a:lstStyle>
          <a:p>
            <a:pPr>
              <a:defRPr/>
            </a:pPr>
            <a:r>
              <a:rPr/>
              <a:t>Science, opinion, croyance, idéologie</a:t>
            </a:r>
            <a:endParaRPr/>
          </a:p>
        </p:txBody>
      </p:sp>
      <p:sp>
        <p:nvSpPr>
          <p:cNvPr id="251" name="« Depuis des décennies, la science est la cible d’attaques dès lors que ses découvertes touchent de puissants intérêts commerciaux. Des individus dans le déni de la science ou financés par des intérêts industriels déforment délibérément des preuves scien" hidden="0"/>
          <p:cNvSpPr txBox="1"/>
          <p:nvPr isPhoto="0" userDrawn="0">
            <p:ph type="body" idx="1" hasCustomPrompt="0"/>
          </p:nvPr>
        </p:nvSpPr>
        <p:spPr bwMode="auto">
          <a:xfrm>
            <a:off x="1206500" y="4248504"/>
            <a:ext cx="21183906" cy="8256012"/>
          </a:xfrm>
          <a:prstGeom prst="rect">
            <a:avLst/>
          </a:prstGeom>
        </p:spPr>
        <p:txBody>
          <a:bodyPr/>
          <a:lstStyle>
            <a:lvl1pPr>
              <a:lnSpc>
                <a:spcPct val="120000"/>
              </a:lnSpc>
            </a:lvl1pPr>
          </a:lstStyle>
          <a:p>
            <a:pPr>
              <a:defRPr/>
            </a:pPr>
            <a:r>
              <a:rPr/>
              <a:t>« Depuis des décennies, la science est la cible d’attaques dès lors que ses découvertes touchent de puissants intérêts commerciaux. Des individus dans le déni de la science ou financés par des intérêts industriels déforment délibérément des preuves scientifiques afin de créer une fausse impression de controverse. Cette manufacture du doute a retardé des actions préventives et eu de graves conséquences pour la santé des populations et l’environnement ».</a:t>
            </a:r>
            <a:endParaRPr/>
          </a:p>
        </p:txBody>
      </p:sp>
      <p:sp>
        <p:nvSpPr>
          <p:cNvPr id="252" name="Perturbateurs endocriniens : halte à la manipulation de la science. Tribune du Monde (29/11/2016)." hidden="0"/>
          <p:cNvSpPr txBox="1"/>
          <p:nvPr isPhoto="0" userDrawn="0"/>
        </p:nvSpPr>
        <p:spPr bwMode="auto">
          <a:xfrm>
            <a:off x="6087236" y="12774049"/>
            <a:ext cx="17986147" cy="572822"/>
          </a:xfrm>
          <a:prstGeom prst="rect">
            <a:avLst/>
          </a:prstGeom>
          <a:ln w="12700">
            <a:miter lim="400000"/>
          </a:ln>
        </p:spPr>
        <p:txBody>
          <a:bodyPr wrap="none" lIns="50800" tIns="50800" rIns="50800" bIns="50800" anchor="ctr">
            <a:spAutoFit/>
          </a:bodyPr>
          <a:lstStyle/>
          <a:p>
            <a:pPr>
              <a:defRPr sz="3200"/>
            </a:pPr>
            <a:r>
              <a:rPr u="sng">
                <a:hlinkClick r:id="rId3" tooltip="https://www.lemonde.fr/idees/article/2016/11/29/halte-a-la-manipulation-de-la-science_5039860_3232.html"/>
              </a:rPr>
              <a:t>Perturbateurs endocriniens : halte à la manipulation de la science. Tribune du Monde (29/11/2016)</a:t>
            </a:r>
            <a:r>
              <a:rPr/>
              <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sp>
        <p:nvSpPr>
          <p:cNvPr id="256"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257" name="Science, opinion, croyance, idéologie" hidden="0"/>
          <p:cNvSpPr txBox="1"/>
          <p:nvPr isPhoto="0" userDrawn="0">
            <p:ph type="body" idx="21" hasCustomPrompt="0"/>
          </p:nvPr>
        </p:nvSpPr>
        <p:spPr bwMode="auto">
          <a:prstGeom prst="rect">
            <a:avLst/>
          </a:prstGeom>
        </p:spPr>
        <p:txBody>
          <a:bodyPr/>
          <a:lstStyle>
            <a:lvl1pPr defTabSz="1609303">
              <a:lnSpc>
                <a:spcPct val="80000"/>
              </a:lnSpc>
              <a:defRPr sz="5600" spc="-112"/>
            </a:lvl1pPr>
          </a:lstStyle>
          <a:p>
            <a:pPr>
              <a:defRPr/>
            </a:pPr>
            <a:r>
              <a:rPr/>
              <a:t>Science, opinion, croyance, idéologie</a:t>
            </a:r>
            <a:endParaRPr/>
          </a:p>
        </p:txBody>
      </p:sp>
      <p:sp>
        <p:nvSpPr>
          <p:cNvPr id="258" name="Statut de la science ?…" hidden="0"/>
          <p:cNvSpPr txBox="1"/>
          <p:nvPr isPhoto="0" userDrawn="0">
            <p:ph type="body" idx="1" hasCustomPrompt="0"/>
          </p:nvPr>
        </p:nvSpPr>
        <p:spPr bwMode="auto">
          <a:xfrm>
            <a:off x="1206500" y="4248504"/>
            <a:ext cx="21183906" cy="8256012"/>
          </a:xfrm>
          <a:prstGeom prst="rect">
            <a:avLst/>
          </a:prstGeom>
        </p:spPr>
        <p:txBody>
          <a:bodyPr/>
          <a:lstStyle/>
          <a:p>
            <a:pPr>
              <a:defRPr/>
            </a:pPr>
            <a:r>
              <a:rPr/>
              <a:t>Statut de la science ?</a:t>
            </a:r>
            <a:endParaRPr/>
          </a:p>
          <a:p>
            <a:pPr lvl="1">
              <a:defRPr/>
            </a:pPr>
            <a:r>
              <a:rPr/>
              <a:t>Comment distinguer la connaissance scientifique sur un sujet d’une opinion sur ce même sujet ?</a:t>
            </a:r>
            <a:endParaRPr/>
          </a:p>
          <a:p>
            <a:pPr lvl="1">
              <a:defRPr/>
            </a:pPr>
            <a:r>
              <a:rPr/>
              <a:t>Comment distinguer controverse scientifique et polémique ?</a:t>
            </a:r>
            <a:endParaRPr/>
          </a:p>
        </p:txBody>
      </p:sp>
      <p:sp>
        <p:nvSpPr>
          <p:cNvPr id="259" name="Juignet Patrick. Science, opinion, croyance et idéologie. Philosophie, science et société. 2016." hidden="0"/>
          <p:cNvSpPr txBox="1"/>
          <p:nvPr isPhoto="0" userDrawn="0"/>
        </p:nvSpPr>
        <p:spPr bwMode="auto">
          <a:xfrm>
            <a:off x="10759179" y="12681659"/>
            <a:ext cx="12974727" cy="461366"/>
          </a:xfrm>
          <a:prstGeom prst="rect">
            <a:avLst/>
          </a:prstGeom>
          <a:ln w="12700">
            <a:miter lim="400000"/>
          </a:ln>
        </p:spPr>
        <p:txBody>
          <a:bodyPr wrap="none" lIns="50800" tIns="50800" rIns="50800" bIns="50800" anchor="ctr">
            <a:spAutoFit/>
          </a:bodyPr>
          <a:lstStyle>
            <a:lvl1pPr>
              <a:defRPr u="sng"/>
            </a:lvl1pPr>
          </a:lstStyle>
          <a:p>
            <a:pPr>
              <a:defRPr u="none"/>
            </a:pPr>
            <a:r>
              <a:rPr u="sng">
                <a:hlinkClick r:id="rId3" tooltip="https://philosciences.com/11"/>
              </a:rPr>
              <a:t>Juignet Patrick. Science, opinion, croyance et idéologie. Philosophie, science et société. 2016.</a:t>
            </a:r>
            <a:endParaRPr/>
          </a:p>
        </p:txBody>
      </p:sp>
      <p:sp>
        <p:nvSpPr>
          <p:cNvPr id="260" name="Oui à la controverse scientifique, non à la polémique. The Conversation, 5 avril 2018." hidden="0"/>
          <p:cNvSpPr txBox="1"/>
          <p:nvPr isPhoto="0" userDrawn="0"/>
        </p:nvSpPr>
        <p:spPr bwMode="auto">
          <a:xfrm>
            <a:off x="12102127" y="11771830"/>
            <a:ext cx="11631779" cy="461366"/>
          </a:xfrm>
          <a:prstGeom prst="rect">
            <a:avLst/>
          </a:prstGeom>
          <a:ln w="12700">
            <a:miter lim="400000"/>
          </a:ln>
        </p:spPr>
        <p:txBody>
          <a:bodyPr wrap="none" lIns="50800" tIns="50800" rIns="50800" bIns="50800" anchor="ctr">
            <a:spAutoFit/>
          </a:bodyPr>
          <a:lstStyle>
            <a:lvl1pPr>
              <a:defRPr u="sng"/>
            </a:lvl1pPr>
          </a:lstStyle>
          <a:p>
            <a:pPr>
              <a:defRPr u="none"/>
            </a:pPr>
            <a:r>
              <a:rPr u="sng">
                <a:hlinkClick r:id="rId4" tooltip="https://theconversation.com/oui-a-la-controverse-scientifique-non-a-la-polemique-94188"/>
              </a:rPr>
              <a:t>Oui à la controverse scientifique, non à la polémique. The Conversation, 5 avril 2018.</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sp>
        <p:nvSpPr>
          <p:cNvPr id="154"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155" name="Comment fonctionne la science" hidden="0"/>
          <p:cNvSpPr txBox="1"/>
          <p:nvPr isPhoto="0" userDrawn="0">
            <p:ph type="body" idx="21" hasCustomPrompt="0"/>
          </p:nvPr>
        </p:nvSpPr>
        <p:spPr bwMode="auto">
          <a:prstGeom prst="rect">
            <a:avLst/>
          </a:prstGeom>
        </p:spPr>
        <p:txBody>
          <a:bodyPr/>
          <a:lstStyle/>
          <a:p>
            <a:pPr>
              <a:defRPr/>
            </a:pPr>
            <a:r>
              <a:rPr/>
              <a:t>Comment fonctionne la science</a:t>
            </a:r>
            <a:endParaRPr/>
          </a:p>
        </p:txBody>
      </p:sp>
      <p:sp>
        <p:nvSpPr>
          <p:cNvPr id="156" name="D’où tient-on la loi de gravitation de Newton ?" hidden="0"/>
          <p:cNvSpPr txBox="1"/>
          <p:nvPr isPhoto="0" userDrawn="0">
            <p:ph type="body" idx="1" hasCustomPrompt="0"/>
          </p:nvPr>
        </p:nvSpPr>
        <p:spPr bwMode="auto">
          <a:prstGeom prst="rect">
            <a:avLst/>
          </a:prstGeom>
        </p:spPr>
        <p:txBody>
          <a:bodyPr/>
          <a:lstStyle/>
          <a:p>
            <a:pPr>
              <a:defRPr/>
            </a:pPr>
            <a:r>
              <a:rPr/>
              <a:t>D’où tient-on la loi de gravitation de Newton ?</a:t>
            </a:r>
            <a:br>
              <a:rPr/>
            </a:br>
            <a:endParaRPr/>
          </a:p>
        </p:txBody>
      </p:sp>
      <p:sp>
        <p:nvSpPr>
          <p:cNvPr id="157" name="Équation" hidden="0"/>
          <p:cNvSpPr txBox="1"/>
          <p:nvPr isPhoto="0" userDrawn="0"/>
        </p:nvSpPr>
        <p:spPr bwMode="auto">
          <a:xfrm>
            <a:off x="9099030" y="5352145"/>
            <a:ext cx="3946992" cy="1767300"/>
          </a:xfrm>
          <a:prstGeom prst="rect">
            <a:avLst/>
          </a:prstGeom>
          <a:ln w="12700">
            <a:miter lim="400000"/>
          </a:ln>
        </p:spPr>
        <p:txBody>
          <a:bodyPr wrap="none" lIns="0" tIns="0" rIns="0" bIns="0">
            <a:spAutoFit/>
          </a:bodyPr>
          <a:lstStyle/>
          <a:p>
            <a:pPr algn="l" defTabSz="914400">
              <a:defRPr sz="1800">
                <a:solidFill>
                  <a:srgbClr val="000000"/>
                </a:solidFill>
              </a:defRPr>
            </a:pPr>
            <mc:AlternateContent xmlns:mc="http://schemas.openxmlformats.org/markup-compatibility/2006" xmlns:m="http://schemas.openxmlformats.org/officeDocument/2006/math">
              <mc:Choice xmlns:a14="http://schemas.microsoft.com/office/drawing/2010/main" Requires="a14">
                <a14:m>
                  <m:oMathPara>
                    <m:oMathParaPr>
                      <m:jc m:val="centerGroup"/>
                    </m:oMathParaPr>
                    <m:oMath>
                      <m:limUpp>
                        <m:limUppPr>
                          <m:ctrlPr>
                            <a:rPr/>
                          </m:ctrlPr>
                        </m:limUppPr>
                        <m:lim>
                          <m:r>
                            <m:rPr/>
                            <a:rPr sz="10300" i="1">
                              <a:solidFill>
                                <a:srgbClr val="000000"/>
                              </a:solidFill>
                              <a:latin typeface="Cambria Math"/>
                            </a:rPr>
                            <m:t>⃗</m:t>
                          </m:r>
                        </m:lim>
                        <m:e>
                          <m:r>
                            <m:rPr/>
                            <a:rPr sz="10300" i="1">
                              <a:solidFill>
                                <a:srgbClr val="000000"/>
                              </a:solidFill>
                              <a:latin typeface="Cambria Math"/>
                            </a:rPr>
                            <m:t>F</m:t>
                          </m:r>
                        </m:e>
                      </m:limUpp>
                      <m:r>
                        <m:rPr/>
                        <a:rPr sz="10300" i="1">
                          <a:solidFill>
                            <a:srgbClr val="000000"/>
                          </a:solidFill>
                          <a:latin typeface="Cambria Math"/>
                        </a:rPr>
                        <m:t>=</m:t>
                      </m:r>
                      <m:r>
                        <m:rPr/>
                        <a:rPr sz="10300" i="1">
                          <a:solidFill>
                            <a:srgbClr val="000000"/>
                          </a:solidFill>
                          <a:latin typeface="Cambria Math"/>
                        </a:rPr>
                        <m:t>m</m:t>
                      </m:r>
                      <m:limUpp>
                        <m:limUppPr>
                          <m:ctrlPr>
                            <a:rPr/>
                          </m:ctrlPr>
                        </m:limUppPr>
                        <m:lim>
                          <m:r>
                            <m:rPr/>
                            <a:rPr sz="10300" i="1">
                              <a:solidFill>
                                <a:srgbClr val="000000"/>
                              </a:solidFill>
                              <a:latin typeface="Cambria Math"/>
                            </a:rPr>
                            <m:t>⃗</m:t>
                          </m:r>
                        </m:lim>
                        <m:e>
                          <m:r>
                            <m:rPr/>
                            <a:rPr sz="10300" i="1">
                              <a:solidFill>
                                <a:srgbClr val="000000"/>
                              </a:solidFill>
                              <a:latin typeface="Cambria Math"/>
                            </a:rPr>
                            <m:t>a</m:t>
                          </m:r>
                        </m:e>
                      </m:limUpp>
                    </m:oMath>
                  </m:oMathPara>
                </a14:m>
              </mc:Choice>
              <mc:Fallback/>
            </mc:AlternateContent>
            <a:endParaRPr sz="10300"/>
          </a:p>
        </p:txBody>
      </p:sp>
      <p:pic>
        <p:nvPicPr>
          <p:cNvPr id="158" name="Image" descr="Image" hidden="0"/>
          <p:cNvPicPr>
            <a:picLocks noChangeAspect="1"/>
          </p:cNvPicPr>
          <p:nvPr isPhoto="0" userDrawn="0"/>
        </p:nvPicPr>
        <p:blipFill>
          <a:blip r:embed="rId3"/>
          <a:stretch/>
        </p:blipFill>
        <p:spPr bwMode="auto">
          <a:xfrm>
            <a:off x="4445830" y="7273183"/>
            <a:ext cx="13528656" cy="653801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0">
  <p:cSld name="">
    <p:spTree>
      <p:nvGrpSpPr>
        <p:cNvPr id="1" name="" hidden="0"/>
        <p:cNvGrpSpPr/>
        <p:nvPr isPhoto="0" userDrawn="0"/>
      </p:nvGrpSpPr>
      <p:grpSpPr bwMode="auto">
        <a:xfrm>
          <a:off x="0" y="0"/>
          <a:ext cx="0" cy="0"/>
          <a:chOff x="0" y="0"/>
          <a:chExt cx="0" cy="0"/>
        </a:xfrm>
      </p:grpSpPr>
      <p:pic>
        <p:nvPicPr>
          <p:cNvPr id="162" name="Image" descr="Image" hidden="0"/>
          <p:cNvPicPr>
            <a:picLocks noChangeAspect="1"/>
          </p:cNvPicPr>
          <p:nvPr isPhoto="0" userDrawn="0"/>
        </p:nvPicPr>
        <p:blipFill>
          <a:blip r:embed="rId3"/>
          <a:stretch/>
        </p:blipFill>
        <p:spPr bwMode="auto">
          <a:xfrm>
            <a:off x="2395433" y="3061191"/>
            <a:ext cx="18556695" cy="10161468"/>
          </a:xfrm>
          <a:prstGeom prst="rect">
            <a:avLst/>
          </a:prstGeom>
          <a:ln w="12700">
            <a:miter lim="400000"/>
          </a:ln>
        </p:spPr>
      </p:pic>
      <p:sp>
        <p:nvSpPr>
          <p:cNvPr id="163"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164" name="Déduction vs Induction" hidden="0"/>
          <p:cNvSpPr txBox="1"/>
          <p:nvPr isPhoto="0" userDrawn="0">
            <p:ph type="body" idx="21" hasCustomPrompt="0"/>
          </p:nvPr>
        </p:nvSpPr>
        <p:spPr bwMode="auto">
          <a:prstGeom prst="rect">
            <a:avLst/>
          </a:prstGeom>
        </p:spPr>
        <p:txBody>
          <a:bodyPr/>
          <a:lstStyle/>
          <a:p>
            <a:pPr>
              <a:defRPr/>
            </a:pPr>
            <a:r>
              <a:rPr/>
              <a:t>Déduction vs Induction</a:t>
            </a:r>
            <a:endParaRPr/>
          </a:p>
        </p:txBody>
      </p:sp>
      <p:sp>
        <p:nvSpPr>
          <p:cNvPr id="165" name="Hygiène mentale. Raisonner de façon correcte." hidden="0"/>
          <p:cNvSpPr txBox="1"/>
          <p:nvPr isPhoto="0" userDrawn="0"/>
        </p:nvSpPr>
        <p:spPr bwMode="auto">
          <a:xfrm>
            <a:off x="19396319" y="13249063"/>
            <a:ext cx="4885868" cy="374600"/>
          </a:xfrm>
          <a:prstGeom prst="rect">
            <a:avLst/>
          </a:prstGeom>
          <a:ln w="12700">
            <a:miter lim="400000"/>
          </a:ln>
        </p:spPr>
        <p:txBody>
          <a:bodyPr wrap="none" lIns="50800" tIns="50800" rIns="50800" bIns="50800" anchor="ctr">
            <a:spAutoFit/>
          </a:bodyPr>
          <a:lstStyle/>
          <a:p>
            <a:pPr>
              <a:defRPr sz="1800" i="1"/>
            </a:pPr>
            <a:r>
              <a:rPr/>
              <a:t>Hygiène mentale. </a:t>
            </a:r>
            <a:r>
              <a:rPr u="sng">
                <a:hlinkClick r:id="rId4" tooltip="https://www.youtube.com/watch?v=1c1jZQ9Bkq0&amp;t=204s"/>
              </a:rPr>
              <a:t>Raisonner de façon correcte</a:t>
            </a:r>
            <a:r>
              <a:rPr/>
              <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sp>
        <p:nvSpPr>
          <p:cNvPr id="169"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170" name="Déduction vs Induction" hidden="0"/>
          <p:cNvSpPr txBox="1"/>
          <p:nvPr isPhoto="0" userDrawn="0">
            <p:ph type="body" idx="21" hasCustomPrompt="0"/>
          </p:nvPr>
        </p:nvSpPr>
        <p:spPr bwMode="auto">
          <a:prstGeom prst="rect">
            <a:avLst/>
          </a:prstGeom>
        </p:spPr>
        <p:txBody>
          <a:bodyPr/>
          <a:lstStyle/>
          <a:p>
            <a:pPr>
              <a:defRPr/>
            </a:pPr>
            <a:r>
              <a:rPr/>
              <a:t>Déduction vs Induction</a:t>
            </a:r>
            <a:endParaRPr/>
          </a:p>
        </p:txBody>
      </p:sp>
      <p:sp>
        <p:nvSpPr>
          <p:cNvPr id="171" name="Observation" hidden="0"/>
          <p:cNvSpPr txBox="1"/>
          <p:nvPr isPhoto="0" userDrawn="0"/>
        </p:nvSpPr>
        <p:spPr bwMode="auto">
          <a:xfrm>
            <a:off x="9820029" y="11423282"/>
            <a:ext cx="4237128" cy="957271"/>
          </a:xfrm>
          <a:prstGeom prst="rect">
            <a:avLst/>
          </a:prstGeom>
          <a:ln w="12700">
            <a:miter lim="400000"/>
          </a:ln>
        </p:spPr>
        <p:txBody>
          <a:bodyPr wrap="none" lIns="50800" tIns="50800" rIns="50800" bIns="50800" anchor="ctr">
            <a:spAutoFit/>
          </a:bodyPr>
          <a:lstStyle>
            <a:lvl1pPr>
              <a:defRPr sz="5600" b="1"/>
            </a:lvl1pPr>
          </a:lstStyle>
          <a:p>
            <a:pPr>
              <a:defRPr/>
            </a:pPr>
            <a:r>
              <a:rPr/>
              <a:t>Observation</a:t>
            </a:r>
            <a:endParaRPr/>
          </a:p>
        </p:txBody>
      </p:sp>
      <p:sp>
        <p:nvSpPr>
          <p:cNvPr id="172" name="Raisonnement Inductif" hidden="0"/>
          <p:cNvSpPr txBox="1"/>
          <p:nvPr isPhoto="0" userDrawn="0"/>
        </p:nvSpPr>
        <p:spPr bwMode="auto">
          <a:xfrm rot="16199998">
            <a:off x="1804365" y="7410330"/>
            <a:ext cx="4225152" cy="1532086"/>
          </a:xfrm>
          <a:prstGeom prst="rect">
            <a:avLst/>
          </a:prstGeom>
          <a:ln w="12700">
            <a:miter lim="400000"/>
          </a:ln>
        </p:spPr>
        <p:txBody>
          <a:bodyPr wrap="none" lIns="50800" tIns="50800" rIns="50800" bIns="50800" anchor="ctr">
            <a:spAutoFit/>
          </a:bodyPr>
          <a:lstStyle/>
          <a:p>
            <a:pPr>
              <a:defRPr sz="4700" b="1"/>
            </a:pPr>
            <a:r>
              <a:rPr/>
              <a:t>Raisonnement</a:t>
            </a:r>
            <a:br>
              <a:rPr/>
            </a:br>
            <a:r>
              <a:rPr/>
              <a:t>Inductif</a:t>
            </a:r>
            <a:endParaRPr/>
          </a:p>
        </p:txBody>
      </p:sp>
      <p:sp>
        <p:nvSpPr>
          <p:cNvPr id="173" name="Raisonnement Déductif" hidden="0"/>
          <p:cNvSpPr txBox="1"/>
          <p:nvPr isPhoto="0" userDrawn="0"/>
        </p:nvSpPr>
        <p:spPr bwMode="auto">
          <a:xfrm rot="5400000">
            <a:off x="17989862" y="6836389"/>
            <a:ext cx="4225152" cy="1532086"/>
          </a:xfrm>
          <a:prstGeom prst="rect">
            <a:avLst/>
          </a:prstGeom>
          <a:ln w="12700">
            <a:miter lim="400000"/>
          </a:ln>
        </p:spPr>
        <p:txBody>
          <a:bodyPr wrap="none" lIns="50800" tIns="50800" rIns="50800" bIns="50800" anchor="ctr">
            <a:spAutoFit/>
          </a:bodyPr>
          <a:lstStyle/>
          <a:p>
            <a:pPr>
              <a:defRPr sz="4700" b="1"/>
            </a:pPr>
            <a:r>
              <a:rPr/>
              <a:t>Raisonnement</a:t>
            </a:r>
            <a:br>
              <a:rPr/>
            </a:br>
            <a:r>
              <a:rPr/>
              <a:t>Déductif</a:t>
            </a:r>
            <a:endParaRPr/>
          </a:p>
        </p:txBody>
      </p:sp>
      <p:grpSp>
        <p:nvGrpSpPr>
          <p:cNvPr id="177" name="Grouper" hidden="0"/>
          <p:cNvGrpSpPr/>
          <p:nvPr isPhoto="0" userDrawn="0"/>
        </p:nvGrpSpPr>
        <p:grpSpPr bwMode="auto">
          <a:xfrm>
            <a:off x="5338056" y="3659903"/>
            <a:ext cx="7941403" cy="8319011"/>
            <a:chOff x="0" y="0"/>
            <a:chExt cx="7941400" cy="8319009"/>
          </a:xfrm>
        </p:grpSpPr>
        <p:sp>
          <p:nvSpPr>
            <p:cNvPr id="174" name="Théorie" hidden="0"/>
            <p:cNvSpPr txBox="1"/>
            <p:nvPr isPhoto="0" userDrawn="0"/>
          </p:nvSpPr>
          <p:spPr bwMode="auto">
            <a:xfrm>
              <a:off x="5259668" y="-1"/>
              <a:ext cx="2681733" cy="957272"/>
            </a:xfrm>
            <a:prstGeom prst="rect">
              <a:avLst/>
            </a:prstGeom>
            <a:noFill/>
            <a:ln w="12700" cap="flat">
              <a:noFill/>
              <a:miter lim="400000"/>
            </a:ln>
            <a:effectLst/>
          </p:spPr>
          <p:txBody>
            <a:bodyPr wrap="none" lIns="50800" tIns="50800" rIns="50800" bIns="50800" numCol="1" anchor="ctr">
              <a:spAutoFit/>
            </a:bodyPr>
            <a:lstStyle>
              <a:lvl1pPr>
                <a:defRPr sz="5600" b="1"/>
              </a:lvl1pPr>
            </a:lstStyle>
            <a:p>
              <a:pPr>
                <a:defRPr/>
              </a:pPr>
              <a:r>
                <a:rPr/>
                <a:t>Théorie</a:t>
              </a:r>
              <a:endParaRPr/>
            </a:p>
          </p:txBody>
        </p:sp>
        <p:pic>
          <p:nvPicPr>
            <p:cNvPr id="182" name="Ligne de connexion" descr="Ligne de connexion" hidden="0"/>
            <p:cNvPicPr>
              <a:picLocks noChangeAspect="0"/>
            </p:cNvPicPr>
            <p:nvPr isPhoto="0" userDrawn="0"/>
          </p:nvPicPr>
          <p:blipFill>
            <a:blip r:embed="rId3"/>
            <a:stretch/>
          </p:blipFill>
          <p:spPr bwMode="auto">
            <a:xfrm>
              <a:off x="1544348" y="576933"/>
              <a:ext cx="2178523" cy="7742077"/>
            </a:xfrm>
            <a:prstGeom prst="rect">
              <a:avLst/>
            </a:prstGeom>
            <a:effectLst>
              <a:outerShdw blurRad="190500" dist="12700" dir="5400000" kx="0" ky="0" sx="100000" sy="100000" rotWithShape="0" algn="b">
                <a:srgbClr val="000000">
                  <a:alpha val="75000"/>
                </a:srgbClr>
              </a:outerShdw>
            </a:effectLst>
          </p:spPr>
        </p:pic>
        <p:sp>
          <p:nvSpPr>
            <p:cNvPr id="176" name="Régularité(s)" hidden="0"/>
            <p:cNvSpPr txBox="1"/>
            <p:nvPr isPhoto="0" userDrawn="0"/>
          </p:nvSpPr>
          <p:spPr bwMode="auto">
            <a:xfrm>
              <a:off x="-1" y="5315255"/>
              <a:ext cx="3792628" cy="820519"/>
            </a:xfrm>
            <a:prstGeom prst="rect">
              <a:avLst/>
            </a:prstGeom>
            <a:solidFill>
              <a:srgbClr val="D5D5D5"/>
            </a:solidFill>
            <a:ln w="12700" cap="flat">
              <a:noFill/>
              <a:miter lim="400000"/>
            </a:ln>
            <a:effectLst/>
          </p:spPr>
          <p:txBody>
            <a:bodyPr wrap="none" lIns="50800" tIns="50800" rIns="50800" bIns="50800" numCol="1" anchor="ctr">
              <a:spAutoFit/>
            </a:bodyPr>
            <a:lstStyle>
              <a:lvl1pPr>
                <a:defRPr sz="4800" b="1">
                  <a:solidFill>
                    <a:schemeClr val="accent1">
                      <a:lumOff val="-13575"/>
                    </a:schemeClr>
                  </a:solidFill>
                </a:defRPr>
              </a:lvl1pPr>
            </a:lstStyle>
            <a:p>
              <a:pPr>
                <a:defRPr/>
              </a:pPr>
              <a:r>
                <a:rPr/>
                <a:t>Régularité(s)</a:t>
              </a:r>
              <a:endParaRPr/>
            </a:p>
          </p:txBody>
        </p:sp>
      </p:grpSp>
      <p:grpSp>
        <p:nvGrpSpPr>
          <p:cNvPr id="180" name="Grouper" hidden="0"/>
          <p:cNvGrpSpPr/>
          <p:nvPr isPhoto="0" userDrawn="0"/>
        </p:nvGrpSpPr>
        <p:grpSpPr bwMode="auto">
          <a:xfrm>
            <a:off x="14815042" y="4092189"/>
            <a:ext cx="4052925" cy="7742077"/>
            <a:chOff x="0" y="-165100"/>
            <a:chExt cx="4052925" cy="7742076"/>
          </a:xfrm>
        </p:grpSpPr>
        <p:pic>
          <p:nvPicPr>
            <p:cNvPr id="183" name="Ligne de connexion" descr="Ligne de connexion" hidden="0"/>
            <p:cNvPicPr>
              <a:picLocks noChangeAspect="0"/>
            </p:cNvPicPr>
            <p:nvPr isPhoto="0" userDrawn="0"/>
          </p:nvPicPr>
          <p:blipFill>
            <a:blip r:embed="rId4"/>
            <a:stretch/>
          </p:blipFill>
          <p:spPr bwMode="auto">
            <a:xfrm>
              <a:off x="90112" y="-165100"/>
              <a:ext cx="2178523" cy="7742077"/>
            </a:xfrm>
            <a:prstGeom prst="rect">
              <a:avLst/>
            </a:prstGeom>
            <a:effectLst>
              <a:outerShdw blurRad="190500" dist="12700" dir="5400000" kx="0" ky="0" sx="100000" sy="100000" rotWithShape="0" algn="b">
                <a:srgbClr val="000000">
                  <a:alpha val="75000"/>
                </a:srgbClr>
              </a:outerShdw>
            </a:effectLst>
          </p:spPr>
        </p:pic>
        <p:sp>
          <p:nvSpPr>
            <p:cNvPr id="179" name="Expérience(s)" hidden="0"/>
            <p:cNvSpPr txBox="1"/>
            <p:nvPr isPhoto="0" userDrawn="0"/>
          </p:nvSpPr>
          <p:spPr bwMode="auto">
            <a:xfrm>
              <a:off x="0" y="1775980"/>
              <a:ext cx="4052925" cy="820519"/>
            </a:xfrm>
            <a:prstGeom prst="rect">
              <a:avLst/>
            </a:prstGeom>
            <a:solidFill>
              <a:srgbClr val="D5D5D5"/>
            </a:solidFill>
            <a:ln w="12700" cap="flat">
              <a:noFill/>
              <a:miter lim="400000"/>
            </a:ln>
            <a:effectLst/>
          </p:spPr>
          <p:txBody>
            <a:bodyPr wrap="none" lIns="50800" tIns="50800" rIns="50800" bIns="50800" numCol="1" anchor="ctr">
              <a:spAutoFit/>
            </a:bodyPr>
            <a:lstStyle>
              <a:lvl1pPr>
                <a:defRPr sz="4800" b="1">
                  <a:solidFill>
                    <a:schemeClr val="accent1">
                      <a:lumOff val="-13575"/>
                    </a:schemeClr>
                  </a:solidFill>
                </a:defRPr>
              </a:lvl1pPr>
            </a:lstStyle>
            <a:p>
              <a:pPr>
                <a:defRPr/>
              </a:pPr>
              <a:r>
                <a:rPr/>
                <a:t>Expérience(s)</a:t>
              </a:r>
              <a:endParaRPr/>
            </a:p>
          </p:txBody>
        </p:sp>
      </p:grpSp>
      <p:sp>
        <p:nvSpPr>
          <p:cNvPr id="181" name="Repris de Hygiène mentale. Raisonner de façon correcte (épisode 10)." hidden="0"/>
          <p:cNvSpPr txBox="1"/>
          <p:nvPr isPhoto="0" userDrawn="0"/>
        </p:nvSpPr>
        <p:spPr bwMode="auto">
          <a:xfrm>
            <a:off x="19930159" y="13008276"/>
            <a:ext cx="4365118" cy="654000"/>
          </a:xfrm>
          <a:prstGeom prst="rect">
            <a:avLst/>
          </a:prstGeom>
          <a:ln w="12700">
            <a:miter lim="400000"/>
          </a:ln>
        </p:spPr>
        <p:txBody>
          <a:bodyPr wrap="none" lIns="50800" tIns="50800" rIns="50800" bIns="50800" anchor="ctr">
            <a:spAutoFit/>
          </a:bodyPr>
          <a:lstStyle/>
          <a:p>
            <a:pPr algn="r">
              <a:defRPr sz="1800" i="1"/>
            </a:pPr>
            <a:r>
              <a:rPr i="0"/>
              <a:t>Repris de </a:t>
            </a:r>
            <a:r>
              <a:rPr/>
              <a:t>Hygiène mentale.</a:t>
            </a:r>
            <a:br>
              <a:rPr/>
            </a:br>
            <a:r>
              <a:rPr u="sng">
                <a:hlinkClick r:id="rId5" tooltip="https://www.youtube.com/watch?v=1c1jZQ9Bkq0&amp;t=204s"/>
              </a:rPr>
              <a:t>Raisonner de façon correcte</a:t>
            </a:r>
            <a:r>
              <a:rPr/>
              <a:t> (épisode 10).</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iterate type="el" backwards="0">
                                    <p:tmAbs val="0"/>
                                  </p:iterate>
                                  <p:childTnLst>
                                    <p:set>
                                      <p:cBhvr>
                                        <p:cTn id="6" fill="hold"/>
                                        <p:tgtEl>
                                          <p:spTgt spid="177"/>
                                        </p:tgtEl>
                                        <p:attrNameLst>
                                          <p:attrName>style.visibility</p:attrName>
                                        </p:attrNameLst>
                                      </p:cBhvr>
                                      <p:to>
                                        <p:strVal val="visible"/>
                                      </p:to>
                                    </p:set>
                                    <p:animEffect transition="in" filter="wipe(down)">
                                      <p:cBhvr>
                                        <p:cTn id="7" dur="10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2" nodeType="clickEffect">
                                  <p:stCondLst>
                                    <p:cond delay="0"/>
                                  </p:stCondLst>
                                  <p:iterate type="el" backwards="0">
                                    <p:tmAbs val="0"/>
                                  </p:iterate>
                                  <p:childTnLst>
                                    <p:set>
                                      <p:cBhvr>
                                        <p:cTn id="11" fill="hold"/>
                                        <p:tgtEl>
                                          <p:spTgt spid="172"/>
                                        </p:tgtEl>
                                        <p:attrNameLst>
                                          <p:attrName>style.visibility</p:attrName>
                                        </p:attrNameLst>
                                      </p:cBhvr>
                                      <p:to>
                                        <p:strVal val="visible"/>
                                      </p:to>
                                    </p:set>
                                    <p:anim calcmode="lin" valueType="num">
                                      <p:cBhvr>
                                        <p:cTn id="12" dur="1000" fill="hold"/>
                                        <p:tgtEl>
                                          <p:spTgt spid="172"/>
                                        </p:tgtEl>
                                        <p:attrNameLst>
                                          <p:attrName>ppt_x</p:attrName>
                                        </p:attrNameLst>
                                      </p:cBhvr>
                                      <p:tavLst>
                                        <p:tav tm="0">
                                          <p:val>
                                            <p:strVal val="0-#ppt_w/2"/>
                                          </p:val>
                                        </p:tav>
                                        <p:tav tm="100000">
                                          <p:val>
                                            <p:strVal val="#ppt_x"/>
                                          </p:val>
                                        </p:tav>
                                      </p:tavLst>
                                    </p:anim>
                                    <p:anim calcmode="lin" valueType="num">
                                      <p:cBhvr>
                                        <p:cTn id="13" dur="1000" fill="hold"/>
                                        <p:tgtEl>
                                          <p:spTgt spid="17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3" nodeType="clickEffect">
                                  <p:stCondLst>
                                    <p:cond delay="0"/>
                                  </p:stCondLst>
                                  <p:iterate type="el" backwards="0">
                                    <p:tmAbs val="0"/>
                                  </p:iterate>
                                  <p:childTnLst>
                                    <p:set>
                                      <p:cBhvr>
                                        <p:cTn id="17" fill="hold"/>
                                        <p:tgtEl>
                                          <p:spTgt spid="180"/>
                                        </p:tgtEl>
                                        <p:attrNameLst>
                                          <p:attrName>style.visibility</p:attrName>
                                        </p:attrNameLst>
                                      </p:cBhvr>
                                      <p:to>
                                        <p:strVal val="visible"/>
                                      </p:to>
                                    </p:set>
                                    <p:animEffect transition="in" filter="wipe(up)">
                                      <p:cBhvr>
                                        <p:cTn id="18" dur="1000"/>
                                        <p:tgtEl>
                                          <p:spTgt spid="18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4" nodeType="clickEffect">
                                  <p:stCondLst>
                                    <p:cond delay="0"/>
                                  </p:stCondLst>
                                  <p:iterate type="el" backwards="0">
                                    <p:tmAbs val="0"/>
                                  </p:iterate>
                                  <p:childTnLst>
                                    <p:set>
                                      <p:cBhvr>
                                        <p:cTn id="22" fill="hold"/>
                                        <p:tgtEl>
                                          <p:spTgt spid="173"/>
                                        </p:tgtEl>
                                        <p:attrNameLst>
                                          <p:attrName>style.visibility</p:attrName>
                                        </p:attrNameLst>
                                      </p:cBhvr>
                                      <p:to>
                                        <p:strVal val="visible"/>
                                      </p:to>
                                    </p:set>
                                    <p:anim calcmode="lin" valueType="num">
                                      <p:cBhvr>
                                        <p:cTn id="23" dur="1000" fill="hold"/>
                                        <p:tgtEl>
                                          <p:spTgt spid="173"/>
                                        </p:tgtEl>
                                        <p:attrNameLst>
                                          <p:attrName>ppt_x</p:attrName>
                                        </p:attrNameLst>
                                      </p:cBhvr>
                                      <p:tavLst>
                                        <p:tav tm="0">
                                          <p:val>
                                            <p:strVal val="1+#ppt_w/2"/>
                                          </p:val>
                                        </p:tav>
                                        <p:tav tm="100000">
                                          <p:val>
                                            <p:strVal val="#ppt_x"/>
                                          </p:val>
                                        </p:tav>
                                      </p:tavLst>
                                    </p:anim>
                                    <p:anim calcmode="lin" valueType="num">
                                      <p:cBhvr>
                                        <p:cTn id="24" dur="1000" fill="hold"/>
                                        <p:tgtEl>
                                          <p:spTgt spid="1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pic>
        <p:nvPicPr>
          <p:cNvPr id="187" name="Image" descr="Image" hidden="0"/>
          <p:cNvPicPr>
            <a:picLocks noChangeAspect="1"/>
          </p:cNvPicPr>
          <p:nvPr isPhoto="0" userDrawn="0"/>
        </p:nvPicPr>
        <p:blipFill>
          <a:blip r:embed="rId3"/>
          <a:stretch/>
        </p:blipFill>
        <p:spPr bwMode="auto">
          <a:xfrm>
            <a:off x="3912141" y="2693510"/>
            <a:ext cx="16791726" cy="10969520"/>
          </a:xfrm>
          <a:prstGeom prst="rect">
            <a:avLst/>
          </a:prstGeom>
          <a:ln w="12700">
            <a:miter lim="400000"/>
          </a:ln>
        </p:spPr>
      </p:pic>
      <p:sp>
        <p:nvSpPr>
          <p:cNvPr id="188"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189" name="Déduction vs Induction" hidden="0"/>
          <p:cNvSpPr txBox="1"/>
          <p:nvPr isPhoto="0" userDrawn="0">
            <p:ph type="body" idx="21" hasCustomPrompt="0"/>
          </p:nvPr>
        </p:nvSpPr>
        <p:spPr bwMode="auto">
          <a:prstGeom prst="rect">
            <a:avLst/>
          </a:prstGeom>
        </p:spPr>
        <p:txBody>
          <a:bodyPr/>
          <a:lstStyle/>
          <a:p>
            <a:pPr>
              <a:defRPr/>
            </a:pPr>
            <a:r>
              <a:rPr/>
              <a:t>Déduction vs Induction</a:t>
            </a:r>
            <a:endParaRPr/>
          </a:p>
        </p:txBody>
      </p:sp>
      <p:sp>
        <p:nvSpPr>
          <p:cNvPr id="190" name="Luc de Brabandère (2019). Philosophie de la transformation digitale. Editions Manitoba." hidden="0"/>
          <p:cNvSpPr txBox="1"/>
          <p:nvPr isPhoto="0" userDrawn="0"/>
        </p:nvSpPr>
        <p:spPr bwMode="auto">
          <a:xfrm>
            <a:off x="15315008" y="13264256"/>
            <a:ext cx="8976894" cy="374600"/>
          </a:xfrm>
          <a:prstGeom prst="rect">
            <a:avLst/>
          </a:prstGeom>
          <a:ln w="12700">
            <a:miter lim="400000"/>
          </a:ln>
        </p:spPr>
        <p:txBody>
          <a:bodyPr wrap="none" lIns="50800" tIns="50800" rIns="50800" bIns="50800" anchor="ctr">
            <a:spAutoFit/>
          </a:bodyPr>
          <a:lstStyle>
            <a:lvl1pPr>
              <a:defRPr sz="1800" i="1"/>
            </a:lvl1pPr>
          </a:lstStyle>
          <a:p>
            <a:pPr>
              <a:defRPr/>
            </a:pPr>
            <a:r>
              <a:rPr/>
              <a:t>Luc de Brabandère (2019). Philosophie de la transformation digitale. Editions Manitoba.</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sp>
        <p:nvSpPr>
          <p:cNvPr id="194"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195" name="Raisonnement déductif, inductif, abductif" hidden="0"/>
          <p:cNvSpPr txBox="1"/>
          <p:nvPr isPhoto="0" userDrawn="0">
            <p:ph type="body" idx="21" hasCustomPrompt="0"/>
          </p:nvPr>
        </p:nvSpPr>
        <p:spPr bwMode="auto">
          <a:prstGeom prst="rect">
            <a:avLst/>
          </a:prstGeom>
        </p:spPr>
        <p:txBody>
          <a:bodyPr/>
          <a:lstStyle>
            <a:lvl1pPr defTabSz="1609303">
              <a:lnSpc>
                <a:spcPct val="80000"/>
              </a:lnSpc>
              <a:defRPr sz="5600" spc="-112"/>
            </a:lvl1pPr>
          </a:lstStyle>
          <a:p>
            <a:pPr>
              <a:defRPr/>
            </a:pPr>
            <a:r>
              <a:rPr/>
              <a:t>Raisonnement déductif, inductif, abductif</a:t>
            </a:r>
            <a:endParaRPr/>
          </a:p>
        </p:txBody>
      </p:sp>
      <p:sp>
        <p:nvSpPr>
          <p:cNvPr id="196" name="Le raisonnement déductif permet de parvenir à une conclusion à partir des faits. Autrement dit, en partant de l’observation d’un fait A, on parvient directement à la conclusion B ;…" hidden="0"/>
          <p:cNvSpPr txBox="1"/>
          <p:nvPr isPhoto="0" userDrawn="0">
            <p:ph type="body" idx="1" hasCustomPrompt="0"/>
          </p:nvPr>
        </p:nvSpPr>
        <p:spPr bwMode="auto">
          <a:xfrm>
            <a:off x="1206500" y="4248504"/>
            <a:ext cx="21183906" cy="8256012"/>
          </a:xfrm>
          <a:prstGeom prst="rect">
            <a:avLst/>
          </a:prstGeom>
        </p:spPr>
        <p:txBody>
          <a:bodyPr/>
          <a:lstStyle/>
          <a:p>
            <a:pPr marL="548639" indent="-548639" defTabSz="2194505">
              <a:spcBef>
                <a:spcPts val="4000"/>
              </a:spcBef>
              <a:defRPr sz="4300"/>
            </a:pPr>
            <a:r>
              <a:rPr/>
              <a:t>Le </a:t>
            </a:r>
            <a:r>
              <a:rPr i="1" u="sng"/>
              <a:t>raisonnement déductif</a:t>
            </a:r>
            <a:r>
              <a:rPr/>
              <a:t> permet de parvenir à une conclusion à partir des faits. Autrement dit, en partant de l’observation d’un fait A, on parvient directement à la conclusion B ;</a:t>
            </a:r>
            <a:endParaRPr/>
          </a:p>
          <a:p>
            <a:pPr marL="548639" indent="-548639" defTabSz="2194505">
              <a:spcBef>
                <a:spcPts val="4000"/>
              </a:spcBef>
              <a:defRPr sz="4300"/>
            </a:pPr>
            <a:r>
              <a:rPr/>
              <a:t>Le </a:t>
            </a:r>
            <a:r>
              <a:rPr i="1" u="sng"/>
              <a:t>raisonnement inductif</a:t>
            </a:r>
            <a:r>
              <a:rPr/>
              <a:t> permet, à partir d’observations particulières, d’élaborer des concepts de portée générale, qui seront utilisés pour aboutir à une conclusion.</a:t>
            </a:r>
            <a:endParaRPr/>
          </a:p>
          <a:p>
            <a:pPr marL="1097279" lvl="1" indent="-548639" defTabSz="2194505">
              <a:spcBef>
                <a:spcPts val="4000"/>
              </a:spcBef>
              <a:defRPr sz="4300"/>
            </a:pPr>
            <a:r>
              <a:rPr/>
              <a:t>Par exemple, si tous les chats que l’on a eu l’occasion d’observer ronronnent, on peut en déduire que le ronronnement est une caractéristique partagée par tous les chats ;</a:t>
            </a:r>
            <a:endParaRPr/>
          </a:p>
          <a:p>
            <a:pPr marL="548639" indent="-548639" defTabSz="2194505">
              <a:spcBef>
                <a:spcPts val="4000"/>
              </a:spcBef>
              <a:defRPr sz="4300"/>
            </a:pPr>
            <a:r>
              <a:rPr/>
              <a:t>Le </a:t>
            </a:r>
            <a:r>
              <a:rPr i="1" u="sng"/>
              <a:t>raisonnement abductif</a:t>
            </a:r>
            <a:r>
              <a:rPr/>
              <a:t> (du latin </a:t>
            </a:r>
            <a:r>
              <a:rPr i="1"/>
              <a:t>abductio</a:t>
            </a:r>
            <a:r>
              <a:rPr/>
              <a:t> : emmener) permet de combler un vide dans une situation où manque une information, puis d’utiliser son bon sens pour combler le vide laissé par l’information manquante.</a:t>
            </a:r>
            <a:endParaRPr/>
          </a:p>
        </p:txBody>
      </p:sp>
      <p:sp>
        <p:nvSpPr>
          <p:cNvPr id="197" name="Florian Douetteau (2019). Apprentissage par renforcement, intuition et raisonnement abductif. L’Usine Nouvelle (usinenouvelle.com)." hidden="0"/>
          <p:cNvSpPr txBox="1"/>
          <p:nvPr isPhoto="0" userDrawn="0"/>
        </p:nvSpPr>
        <p:spPr bwMode="auto">
          <a:xfrm>
            <a:off x="6158575" y="13088984"/>
            <a:ext cx="18028616" cy="461367"/>
          </a:xfrm>
          <a:prstGeom prst="rect">
            <a:avLst/>
          </a:prstGeom>
          <a:ln w="12700">
            <a:miter lim="400000"/>
          </a:ln>
        </p:spPr>
        <p:txBody>
          <a:bodyPr wrap="none" lIns="50800" tIns="50800" rIns="50800" bIns="50800" anchor="ctr">
            <a:spAutoFit/>
          </a:bodyPr>
          <a:lstStyle/>
          <a:p>
            <a:pPr>
              <a:defRPr/>
            </a:pPr>
            <a:r>
              <a:rPr/>
              <a:t>Florian Douetteau (2019). Apprentissage par renforcement, intuition et raisonnement abductif. L’Usine Nouvelle (</a:t>
            </a:r>
            <a:r>
              <a:rPr u="sng">
                <a:hlinkClick r:id="rId3" tooltip="http://usinenouvelle.com"/>
              </a:rPr>
              <a:t>usinenouvelle.com</a:t>
            </a:r>
            <a:r>
              <a:rPr/>
              <a:t>).</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sp>
        <p:nvSpPr>
          <p:cNvPr id="201"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202" name="Raisonnement déductif, inductif, abductif" hidden="0"/>
          <p:cNvSpPr txBox="1"/>
          <p:nvPr isPhoto="0" userDrawn="0">
            <p:ph type="body" idx="21" hasCustomPrompt="0"/>
          </p:nvPr>
        </p:nvSpPr>
        <p:spPr bwMode="auto">
          <a:prstGeom prst="rect">
            <a:avLst/>
          </a:prstGeom>
        </p:spPr>
        <p:txBody>
          <a:bodyPr/>
          <a:lstStyle>
            <a:lvl1pPr defTabSz="1609303">
              <a:lnSpc>
                <a:spcPct val="80000"/>
              </a:lnSpc>
              <a:defRPr sz="5600" spc="-112"/>
            </a:lvl1pPr>
          </a:lstStyle>
          <a:p>
            <a:pPr>
              <a:defRPr/>
            </a:pPr>
            <a:r>
              <a:rPr/>
              <a:t>Raisonnement déductif, inductif, abductif</a:t>
            </a:r>
            <a:endParaRPr/>
          </a:p>
        </p:txBody>
      </p:sp>
      <p:pic>
        <p:nvPicPr>
          <p:cNvPr id="203" name="Image" descr="Image" hidden="0"/>
          <p:cNvPicPr>
            <a:picLocks noChangeAspect="1"/>
          </p:cNvPicPr>
          <p:nvPr isPhoto="0" userDrawn="0"/>
        </p:nvPicPr>
        <p:blipFill>
          <a:blip r:embed="rId2"/>
          <a:stretch/>
        </p:blipFill>
        <p:spPr bwMode="auto">
          <a:xfrm>
            <a:off x="1329666" y="3384550"/>
            <a:ext cx="12919152" cy="6880989"/>
          </a:xfrm>
          <a:prstGeom prst="rect">
            <a:avLst/>
          </a:prstGeom>
          <a:ln w="12700">
            <a:miter lim="400000"/>
          </a:ln>
        </p:spPr>
      </p:pic>
      <p:pic>
        <p:nvPicPr>
          <p:cNvPr id="204" name="Image" descr="Image" hidden="0"/>
          <p:cNvPicPr>
            <a:picLocks noChangeAspect="1"/>
          </p:cNvPicPr>
          <p:nvPr isPhoto="0" userDrawn="0"/>
        </p:nvPicPr>
        <p:blipFill>
          <a:blip r:embed="rId3"/>
          <a:stretch/>
        </p:blipFill>
        <p:spPr bwMode="auto">
          <a:xfrm>
            <a:off x="11842200" y="9169241"/>
            <a:ext cx="12569970" cy="52035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sp>
        <p:nvSpPr>
          <p:cNvPr id="206"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207" name="Un exemple pour se tester" hidden="0"/>
          <p:cNvSpPr txBox="1"/>
          <p:nvPr isPhoto="0" userDrawn="0">
            <p:ph type="body" idx="21" hasCustomPrompt="0"/>
          </p:nvPr>
        </p:nvSpPr>
        <p:spPr bwMode="auto">
          <a:prstGeom prst="rect">
            <a:avLst/>
          </a:prstGeom>
        </p:spPr>
        <p:txBody>
          <a:bodyPr/>
          <a:lstStyle>
            <a:lvl1pPr defTabSz="1609303">
              <a:lnSpc>
                <a:spcPct val="80000"/>
              </a:lnSpc>
              <a:defRPr sz="5600" spc="-112"/>
            </a:lvl1pPr>
          </a:lstStyle>
          <a:p>
            <a:pPr>
              <a:defRPr/>
            </a:pPr>
            <a:r>
              <a:rPr/>
              <a:t>Un exemple pour se tester</a:t>
            </a:r>
            <a:endParaRPr/>
          </a:p>
        </p:txBody>
      </p:sp>
      <p:sp>
        <p:nvSpPr>
          <p:cNvPr id="208" name="Repris de Hygiène mentale. Raisonner de façon correcte (épisode 10)." hidden="0"/>
          <p:cNvSpPr txBox="1"/>
          <p:nvPr isPhoto="0" userDrawn="0"/>
        </p:nvSpPr>
        <p:spPr bwMode="auto">
          <a:xfrm>
            <a:off x="88724" y="12993083"/>
            <a:ext cx="4365118" cy="654000"/>
          </a:xfrm>
          <a:prstGeom prst="rect">
            <a:avLst/>
          </a:prstGeom>
          <a:ln w="12700">
            <a:miter lim="400000"/>
          </a:ln>
        </p:spPr>
        <p:txBody>
          <a:bodyPr wrap="none" lIns="50800" tIns="50800" rIns="50800" bIns="50800" anchor="ctr">
            <a:spAutoFit/>
          </a:bodyPr>
          <a:lstStyle/>
          <a:p>
            <a:pPr algn="l">
              <a:defRPr sz="1800" i="1"/>
            </a:pPr>
            <a:r>
              <a:rPr i="0"/>
              <a:t>Repris de </a:t>
            </a:r>
            <a:r>
              <a:rPr/>
              <a:t>Hygiène mentale.</a:t>
            </a:r>
            <a:br>
              <a:rPr/>
            </a:br>
            <a:r>
              <a:rPr u="sng">
                <a:hlinkClick r:id="rId3" tooltip="https://www.youtube.com/watch?v=1c1jZQ9Bkq0&amp;t=204s"/>
              </a:rPr>
              <a:t>Raisonner de façon correcte</a:t>
            </a:r>
            <a:r>
              <a:rPr/>
              <a:t> (épisode 10).</a:t>
            </a:r>
            <a:endParaRPr/>
          </a:p>
        </p:txBody>
      </p:sp>
      <p:grpSp>
        <p:nvGrpSpPr>
          <p:cNvPr id="211" name="Grouper" hidden="0"/>
          <p:cNvGrpSpPr/>
          <p:nvPr isPhoto="0" userDrawn="0"/>
        </p:nvGrpSpPr>
        <p:grpSpPr bwMode="auto">
          <a:xfrm>
            <a:off x="1102941" y="3329922"/>
            <a:ext cx="9611349" cy="5606962"/>
            <a:chOff x="0" y="0"/>
            <a:chExt cx="9611348" cy="5606960"/>
          </a:xfrm>
        </p:grpSpPr>
        <p:pic>
          <p:nvPicPr>
            <p:cNvPr id="209" name="Image" descr="Image" hidden="0"/>
            <p:cNvPicPr>
              <a:picLocks noChangeAspect="1"/>
            </p:cNvPicPr>
            <p:nvPr isPhoto="0" userDrawn="0"/>
          </p:nvPicPr>
          <p:blipFill>
            <a:blip r:embed="rId4"/>
            <a:stretch/>
          </p:blipFill>
          <p:spPr bwMode="auto">
            <a:xfrm flipH="1">
              <a:off x="164334" y="0"/>
              <a:ext cx="9447015" cy="4357435"/>
            </a:xfrm>
            <a:prstGeom prst="rect">
              <a:avLst/>
            </a:prstGeom>
            <a:ln w="12700" cap="flat">
              <a:noFill/>
              <a:miter lim="400000"/>
            </a:ln>
            <a:effectLst/>
          </p:spPr>
        </p:pic>
        <p:pic>
          <p:nvPicPr>
            <p:cNvPr id="210" name="Image" descr="Image" hidden="0"/>
            <p:cNvPicPr>
              <a:picLocks noChangeAspect="1"/>
            </p:cNvPicPr>
            <p:nvPr isPhoto="0" userDrawn="0"/>
          </p:nvPicPr>
          <p:blipFill>
            <a:blip r:embed="rId5"/>
            <a:stretch/>
          </p:blipFill>
          <p:spPr bwMode="auto">
            <a:xfrm>
              <a:off x="0" y="2330360"/>
              <a:ext cx="4737100" cy="3276601"/>
            </a:xfrm>
            <a:prstGeom prst="rect">
              <a:avLst/>
            </a:prstGeom>
            <a:ln w="12700" cap="flat">
              <a:noFill/>
              <a:miter lim="400000"/>
            </a:ln>
            <a:effectLst/>
          </p:spPr>
        </p:pic>
      </p:grpSp>
      <p:grpSp>
        <p:nvGrpSpPr>
          <p:cNvPr id="214" name="Grouper" hidden="0"/>
          <p:cNvGrpSpPr/>
          <p:nvPr isPhoto="0" userDrawn="0"/>
        </p:nvGrpSpPr>
        <p:grpSpPr bwMode="auto">
          <a:xfrm>
            <a:off x="13350709" y="3026661"/>
            <a:ext cx="8272806" cy="4096542"/>
            <a:chOff x="0" y="0"/>
            <a:chExt cx="8272806" cy="4096542"/>
          </a:xfrm>
        </p:grpSpPr>
        <p:pic>
          <p:nvPicPr>
            <p:cNvPr id="212" name="Image" descr="Image" hidden="0"/>
            <p:cNvPicPr>
              <a:picLocks noChangeAspect="1"/>
            </p:cNvPicPr>
            <p:nvPr isPhoto="0" userDrawn="0"/>
          </p:nvPicPr>
          <p:blipFill>
            <a:blip r:embed="rId6"/>
            <a:stretch/>
          </p:blipFill>
          <p:spPr bwMode="auto">
            <a:xfrm>
              <a:off x="0" y="197697"/>
              <a:ext cx="3069715" cy="3069716"/>
            </a:xfrm>
            <a:prstGeom prst="rect">
              <a:avLst/>
            </a:prstGeom>
            <a:ln w="12700" cap="flat">
              <a:noFill/>
              <a:miter lim="400000"/>
            </a:ln>
            <a:effectLst/>
          </p:spPr>
        </p:pic>
        <p:sp>
          <p:nvSpPr>
            <p:cNvPr id="213" name="Les personnes qui consomment une boisson alcoolisée dans ce bar ont au moins 18 ans." hidden="0"/>
            <p:cNvSpPr/>
            <p:nvPr isPhoto="0" userDrawn="0"/>
          </p:nvSpPr>
          <p:spPr bwMode="auto">
            <a:xfrm flipH="0" flipV="0">
              <a:off x="2696008" y="0"/>
              <a:ext cx="5576797" cy="40965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37" y="0"/>
                  </a:moveTo>
                  <a:cubicBezTo>
                    <a:pt x="3502" y="0"/>
                    <a:pt x="3150" y="483"/>
                    <a:pt x="3150" y="1080"/>
                  </a:cubicBezTo>
                  <a:lnTo>
                    <a:pt x="3150" y="8640"/>
                  </a:lnTo>
                  <a:lnTo>
                    <a:pt x="0" y="10800"/>
                  </a:lnTo>
                  <a:lnTo>
                    <a:pt x="3150" y="12960"/>
                  </a:lnTo>
                  <a:lnTo>
                    <a:pt x="3150" y="20520"/>
                  </a:lnTo>
                  <a:cubicBezTo>
                    <a:pt x="3150" y="21117"/>
                    <a:pt x="3502" y="21600"/>
                    <a:pt x="3937" y="21600"/>
                  </a:cubicBezTo>
                  <a:lnTo>
                    <a:pt x="20813" y="21600"/>
                  </a:lnTo>
                  <a:cubicBezTo>
                    <a:pt x="21248" y="21600"/>
                    <a:pt x="21600" y="21117"/>
                    <a:pt x="21600" y="20520"/>
                  </a:cubicBezTo>
                  <a:lnTo>
                    <a:pt x="21600" y="1080"/>
                  </a:lnTo>
                  <a:cubicBezTo>
                    <a:pt x="21600" y="483"/>
                    <a:pt x="21248" y="0"/>
                    <a:pt x="20813" y="0"/>
                  </a:cubicBezTo>
                  <a:lnTo>
                    <a:pt x="3937" y="0"/>
                  </a:lnTo>
                  <a:close/>
                </a:path>
              </a:pathLst>
            </a:custGeom>
            <a:solidFill>
              <a:srgbClr val="FFFFFF"/>
            </a:solidFill>
            <a:ln w="25400" cap="flat">
              <a:solidFill>
                <a:srgbClr val="5E5E5E"/>
              </a:solidFill>
              <a:prstDash val="solid"/>
              <a:miter lim="400000"/>
            </a:ln>
            <a:effectLst/>
          </p:spPr>
          <p:txBody>
            <a:bodyPr wrap="square" lIns="50799" tIns="50799" rIns="50799" bIns="50799" numCol="1" anchor="ctr">
              <a:noAutofit/>
            </a:bodyPr>
            <a:lstStyle/>
            <a:p>
              <a:pPr algn="ctr">
                <a:defRPr sz="3600"/>
              </a:pPr>
              <a:r>
                <a:rPr/>
                <a:t>Les personnes qui consomment</a:t>
              </a:r>
              <a:br>
                <a:rPr/>
              </a:br>
              <a:r>
                <a:rPr/>
                <a:t>une boisson alcoolisée dans ce bar</a:t>
              </a:r>
              <a:br>
                <a:rPr/>
              </a:br>
              <a:r>
                <a:rPr/>
                <a:t>ont au moins 18 ans.</a:t>
              </a:r>
              <a:endParaRPr/>
            </a:p>
          </p:txBody>
        </p:sp>
      </p:grpSp>
      <p:grpSp>
        <p:nvGrpSpPr>
          <p:cNvPr id="217" name="Grouper" hidden="0"/>
          <p:cNvGrpSpPr/>
          <p:nvPr isPhoto="0" userDrawn="0"/>
        </p:nvGrpSpPr>
        <p:grpSpPr bwMode="auto">
          <a:xfrm>
            <a:off x="4658284" y="9259113"/>
            <a:ext cx="2301672" cy="3666467"/>
            <a:chOff x="0" y="0"/>
            <a:chExt cx="2301671" cy="3666466"/>
          </a:xfrm>
        </p:grpSpPr>
        <p:pic>
          <p:nvPicPr>
            <p:cNvPr id="215" name="Image" descr="Image" hidden="0"/>
            <p:cNvPicPr>
              <a:picLocks noChangeAspect="1"/>
            </p:cNvPicPr>
            <p:nvPr isPhoto="0" userDrawn="0"/>
          </p:nvPicPr>
          <p:blipFill>
            <a:blip r:embed="rId7"/>
            <a:stretch/>
          </p:blipFill>
          <p:spPr bwMode="auto">
            <a:xfrm>
              <a:off x="0" y="0"/>
              <a:ext cx="2301672" cy="3058700"/>
            </a:xfrm>
            <a:prstGeom prst="rect">
              <a:avLst/>
            </a:prstGeom>
            <a:ln w="12700" cap="flat">
              <a:noFill/>
              <a:miter lim="400000"/>
            </a:ln>
            <a:effectLst/>
          </p:spPr>
        </p:pic>
        <p:sp>
          <p:nvSpPr>
            <p:cNvPr id="216" name="Un demi" hidden="0"/>
            <p:cNvSpPr txBox="1"/>
            <p:nvPr isPhoto="0" userDrawn="0"/>
          </p:nvSpPr>
          <p:spPr bwMode="auto">
            <a:xfrm>
              <a:off x="127523" y="3205100"/>
              <a:ext cx="1260654" cy="461367"/>
            </a:xfrm>
            <a:prstGeom prst="rect">
              <a:avLst/>
            </a:prstGeom>
            <a:noFill/>
            <a:ln w="12700" cap="flat">
              <a:noFill/>
              <a:miter lim="400000"/>
            </a:ln>
            <a:effectLst/>
          </p:spPr>
          <p:txBody>
            <a:bodyPr wrap="none" lIns="50800" tIns="50800" rIns="50800" bIns="50800" numCol="1" anchor="ctr">
              <a:spAutoFit/>
            </a:bodyPr>
            <a:lstStyle/>
            <a:p>
              <a:pPr>
                <a:defRPr/>
              </a:pPr>
              <a:r>
                <a:rPr/>
                <a:t>Un demi</a:t>
              </a:r>
              <a:endParaRPr/>
            </a:p>
          </p:txBody>
        </p:sp>
      </p:grpSp>
      <p:grpSp>
        <p:nvGrpSpPr>
          <p:cNvPr id="220" name="Grouper" hidden="0"/>
          <p:cNvGrpSpPr/>
          <p:nvPr isPhoto="0" userDrawn="0"/>
        </p:nvGrpSpPr>
        <p:grpSpPr bwMode="auto">
          <a:xfrm>
            <a:off x="15449758" y="8945866"/>
            <a:ext cx="2372495" cy="3979714"/>
            <a:chOff x="0" y="0"/>
            <a:chExt cx="2372493" cy="3979712"/>
          </a:xfrm>
        </p:grpSpPr>
        <p:pic>
          <p:nvPicPr>
            <p:cNvPr id="218" name="Image" descr="Image" hidden="0"/>
            <p:cNvPicPr>
              <a:picLocks noChangeAspect="1"/>
            </p:cNvPicPr>
            <p:nvPr isPhoto="0" userDrawn="0"/>
          </p:nvPicPr>
          <p:blipFill>
            <a:blip r:embed="rId8"/>
            <a:stretch/>
          </p:blipFill>
          <p:spPr bwMode="auto">
            <a:xfrm>
              <a:off x="0" y="0"/>
              <a:ext cx="2372494" cy="3685193"/>
            </a:xfrm>
            <a:prstGeom prst="rect">
              <a:avLst/>
            </a:prstGeom>
            <a:ln w="12700" cap="flat">
              <a:noFill/>
              <a:miter lim="400000"/>
            </a:ln>
            <a:effectLst/>
          </p:spPr>
        </p:pic>
        <p:sp>
          <p:nvSpPr>
            <p:cNvPr id="219" name="Un coca" hidden="0"/>
            <p:cNvSpPr txBox="1"/>
            <p:nvPr isPhoto="0" userDrawn="0"/>
          </p:nvSpPr>
          <p:spPr bwMode="auto">
            <a:xfrm>
              <a:off x="499446" y="3518347"/>
              <a:ext cx="1254558" cy="461366"/>
            </a:xfrm>
            <a:prstGeom prst="rect">
              <a:avLst/>
            </a:prstGeom>
            <a:noFill/>
            <a:ln w="12700" cap="flat">
              <a:noFill/>
              <a:miter lim="400000"/>
            </a:ln>
            <a:effectLst/>
          </p:spPr>
          <p:txBody>
            <a:bodyPr wrap="none" lIns="50800" tIns="50800" rIns="50800" bIns="50800" numCol="1" anchor="ctr">
              <a:spAutoFit/>
            </a:bodyPr>
            <a:lstStyle/>
            <a:p>
              <a:pPr>
                <a:defRPr/>
              </a:pPr>
              <a:r>
                <a:rPr/>
                <a:t>Un coca</a:t>
              </a:r>
              <a:endParaRPr/>
            </a:p>
          </p:txBody>
        </p:sp>
      </p:grpSp>
      <p:grpSp>
        <p:nvGrpSpPr>
          <p:cNvPr id="223" name="Grouper" hidden="0"/>
          <p:cNvGrpSpPr/>
          <p:nvPr isPhoto="0" userDrawn="0"/>
        </p:nvGrpSpPr>
        <p:grpSpPr bwMode="auto">
          <a:xfrm>
            <a:off x="11518031" y="7650076"/>
            <a:ext cx="3698198" cy="5275504"/>
            <a:chOff x="0" y="0"/>
            <a:chExt cx="3698196" cy="5275502"/>
          </a:xfrm>
        </p:grpSpPr>
        <p:pic>
          <p:nvPicPr>
            <p:cNvPr id="221" name="Image" descr="Image" hidden="0"/>
            <p:cNvPicPr>
              <a:picLocks noChangeAspect="1"/>
            </p:cNvPicPr>
            <p:nvPr isPhoto="0" userDrawn="0"/>
          </p:nvPicPr>
          <p:blipFill>
            <a:blip r:embed="rId9"/>
            <a:stretch/>
          </p:blipFill>
          <p:spPr bwMode="auto">
            <a:xfrm>
              <a:off x="0" y="0"/>
              <a:ext cx="3698197" cy="5158012"/>
            </a:xfrm>
            <a:prstGeom prst="rect">
              <a:avLst/>
            </a:prstGeom>
            <a:ln w="12700" cap="flat">
              <a:noFill/>
              <a:miter lim="400000"/>
            </a:ln>
            <a:effectLst/>
          </p:spPr>
        </p:pic>
        <p:sp>
          <p:nvSpPr>
            <p:cNvPr id="222" name="Un « papi »" hidden="0"/>
            <p:cNvSpPr txBox="1"/>
            <p:nvPr isPhoto="0" userDrawn="0"/>
          </p:nvSpPr>
          <p:spPr bwMode="auto">
            <a:xfrm>
              <a:off x="1032538" y="4814137"/>
              <a:ext cx="1633120" cy="461366"/>
            </a:xfrm>
            <a:prstGeom prst="rect">
              <a:avLst/>
            </a:prstGeom>
            <a:noFill/>
            <a:ln w="12700" cap="flat">
              <a:noFill/>
              <a:miter lim="400000"/>
            </a:ln>
            <a:effectLst/>
          </p:spPr>
          <p:txBody>
            <a:bodyPr wrap="none" lIns="50800" tIns="50800" rIns="50800" bIns="50800" numCol="1" anchor="ctr">
              <a:spAutoFit/>
            </a:bodyPr>
            <a:lstStyle/>
            <a:p>
              <a:pPr>
                <a:defRPr/>
              </a:pPr>
              <a:r>
                <a:rPr/>
                <a:t>Un « papi »</a:t>
              </a:r>
              <a:endParaRPr/>
            </a:p>
          </p:txBody>
        </p:sp>
      </p:grpSp>
      <p:grpSp>
        <p:nvGrpSpPr>
          <p:cNvPr id="226" name="Grouper" hidden="0"/>
          <p:cNvGrpSpPr/>
          <p:nvPr isPhoto="0" userDrawn="0"/>
        </p:nvGrpSpPr>
        <p:grpSpPr bwMode="auto">
          <a:xfrm>
            <a:off x="7985956" y="8007722"/>
            <a:ext cx="3298546" cy="4917858"/>
            <a:chOff x="0" y="0"/>
            <a:chExt cx="3298545" cy="4917857"/>
          </a:xfrm>
        </p:grpSpPr>
        <p:pic>
          <p:nvPicPr>
            <p:cNvPr id="224" name="Image" descr="Image" hidden="0"/>
            <p:cNvPicPr>
              <a:picLocks noChangeAspect="1"/>
            </p:cNvPicPr>
            <p:nvPr isPhoto="0" userDrawn="0"/>
          </p:nvPicPr>
          <p:blipFill>
            <a:blip r:embed="rId10"/>
            <a:stretch/>
          </p:blipFill>
          <p:spPr bwMode="auto">
            <a:xfrm>
              <a:off x="316213" y="0"/>
              <a:ext cx="2440957" cy="4417321"/>
            </a:xfrm>
            <a:prstGeom prst="rect">
              <a:avLst/>
            </a:prstGeom>
            <a:ln w="12700" cap="flat">
              <a:noFill/>
              <a:miter lim="400000"/>
            </a:ln>
            <a:effectLst/>
          </p:spPr>
        </p:pic>
        <p:sp>
          <p:nvSpPr>
            <p:cNvPr id="225" name="Une lycéenne (mineure)" hidden="0"/>
            <p:cNvSpPr txBox="1"/>
            <p:nvPr isPhoto="0" userDrawn="0"/>
          </p:nvSpPr>
          <p:spPr bwMode="auto">
            <a:xfrm>
              <a:off x="0" y="4456491"/>
              <a:ext cx="3298546" cy="461367"/>
            </a:xfrm>
            <a:prstGeom prst="rect">
              <a:avLst/>
            </a:prstGeom>
            <a:noFill/>
            <a:ln w="12700" cap="flat">
              <a:noFill/>
              <a:miter lim="400000"/>
            </a:ln>
            <a:effectLst/>
          </p:spPr>
          <p:txBody>
            <a:bodyPr wrap="none" lIns="50800" tIns="50800" rIns="50800" bIns="50800" numCol="1" anchor="ctr">
              <a:spAutoFit/>
            </a:bodyPr>
            <a:lstStyle/>
            <a:p>
              <a:pPr>
                <a:defRPr/>
              </a:pPr>
              <a:r>
                <a:rPr/>
                <a:t>Une lycéenne (mineure)</a:t>
              </a:r>
              <a:endParaRPr/>
            </a:p>
          </p:txBody>
        </p:sp>
      </p:gr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1" showMasterSp="1" show="1">
  <p:cSld name="">
    <p:spTree>
      <p:nvGrpSpPr>
        <p:cNvPr id="1" name="" hidden="0"/>
        <p:cNvGrpSpPr/>
        <p:nvPr isPhoto="0" userDrawn="0"/>
      </p:nvGrpSpPr>
      <p:grpSpPr bwMode="auto">
        <a:xfrm>
          <a:off x="0" y="0"/>
          <a:ext cx="0" cy="0"/>
          <a:chOff x="0" y="0"/>
          <a:chExt cx="0" cy="0"/>
        </a:xfrm>
      </p:grpSpPr>
      <p:pic>
        <p:nvPicPr>
          <p:cNvPr id="230" name="Image" descr="Image" hidden="0"/>
          <p:cNvPicPr>
            <a:picLocks noChangeAspect="1"/>
          </p:cNvPicPr>
          <p:nvPr isPhoto="0" userDrawn="0"/>
        </p:nvPicPr>
        <p:blipFill>
          <a:blip r:embed="rId3"/>
          <a:stretch/>
        </p:blipFill>
        <p:spPr bwMode="auto">
          <a:xfrm>
            <a:off x="5528788" y="3221645"/>
            <a:ext cx="18338370" cy="10309730"/>
          </a:xfrm>
          <a:prstGeom prst="rect">
            <a:avLst/>
          </a:prstGeom>
          <a:ln w="12700">
            <a:miter lim="400000"/>
          </a:ln>
        </p:spPr>
      </p:pic>
      <p:sp>
        <p:nvSpPr>
          <p:cNvPr id="231" name="Les méthodes scientifiques" hidden="0"/>
          <p:cNvSpPr txBox="1"/>
          <p:nvPr isPhoto="0" userDrawn="0">
            <p:ph type="title" hasCustomPrompt="0"/>
          </p:nvPr>
        </p:nvSpPr>
        <p:spPr bwMode="auto">
          <a:prstGeom prst="rect">
            <a:avLst/>
          </a:prstGeom>
        </p:spPr>
        <p:txBody>
          <a:bodyPr/>
          <a:lstStyle/>
          <a:p>
            <a:pPr>
              <a:defRPr/>
            </a:pPr>
            <a:r>
              <a:rPr/>
              <a:t>Les méthodes scientifiques</a:t>
            </a:r>
            <a:endParaRPr/>
          </a:p>
        </p:txBody>
      </p:sp>
      <p:sp>
        <p:nvSpPr>
          <p:cNvPr id="232" name="Un autre exemple pour se tester" hidden="0"/>
          <p:cNvSpPr txBox="1"/>
          <p:nvPr isPhoto="0" userDrawn="0">
            <p:ph type="body" idx="21" hasCustomPrompt="0"/>
          </p:nvPr>
        </p:nvSpPr>
        <p:spPr bwMode="auto">
          <a:prstGeom prst="rect">
            <a:avLst/>
          </a:prstGeom>
        </p:spPr>
        <p:txBody>
          <a:bodyPr/>
          <a:lstStyle>
            <a:lvl1pPr defTabSz="1609303">
              <a:lnSpc>
                <a:spcPct val="80000"/>
              </a:lnSpc>
              <a:defRPr sz="5600" spc="-112"/>
            </a:lvl1pPr>
          </a:lstStyle>
          <a:p>
            <a:pPr>
              <a:defRPr/>
            </a:pPr>
            <a:r>
              <a:rPr/>
              <a:t>Un autre exemple pour se tester</a:t>
            </a:r>
            <a:endParaRPr/>
          </a:p>
        </p:txBody>
      </p:sp>
      <p:sp>
        <p:nvSpPr>
          <p:cNvPr id="233" name="Repris de Hygiène mentale. Raisonner de façon correcte (épisode 10)." hidden="0"/>
          <p:cNvSpPr txBox="1"/>
          <p:nvPr isPhoto="0" userDrawn="0"/>
        </p:nvSpPr>
        <p:spPr bwMode="auto">
          <a:xfrm>
            <a:off x="88724" y="12993083"/>
            <a:ext cx="4365118" cy="654000"/>
          </a:xfrm>
          <a:prstGeom prst="rect">
            <a:avLst/>
          </a:prstGeom>
          <a:ln w="12700">
            <a:miter lim="400000"/>
          </a:ln>
        </p:spPr>
        <p:txBody>
          <a:bodyPr wrap="none" lIns="50800" tIns="50800" rIns="50800" bIns="50800" anchor="ctr">
            <a:spAutoFit/>
          </a:bodyPr>
          <a:lstStyle/>
          <a:p>
            <a:pPr algn="l">
              <a:defRPr sz="1800" i="1"/>
            </a:pPr>
            <a:r>
              <a:rPr i="0"/>
              <a:t>Repris de </a:t>
            </a:r>
            <a:r>
              <a:rPr/>
              <a:t>Hygiène mentale.</a:t>
            </a:r>
            <a:br>
              <a:rPr/>
            </a:br>
            <a:r>
              <a:rPr u="sng">
                <a:hlinkClick r:id="rId4" tooltip="https://www.youtube.com/watch?v=1c1jZQ9Bkq0&amp;t=204s"/>
              </a:rPr>
              <a:t>Raisonner de façon correcte</a:t>
            </a:r>
            <a:r>
              <a:rPr/>
              <a:t> (épisode 10).</a:t>
            </a: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rgbClr val="000000"/>
        </a:solidFill>
        <a:ln w="12700" cap="flat">
          <a:noFill/>
          <a:miter lim="400000"/>
        </a:ln>
      </a:spPr>
      <a:bodyPr/>
      <a:lstStyle/>
      <a:style>
        <a:lnRef idx="0"/>
        <a:fillRef idx="0"/>
        <a:effectRef idx="0"/>
        <a:fontRef idx="none"/>
      </a:style>
    </a:spDef>
    <a:lnDef>
      <a:spPr bwMode="auto">
        <a:prstGeom prst="rect">
          <a:avLst/>
        </a:prstGeom>
        <a:noFill/>
        <a:ln w="25400" cap="flat">
          <a:solidFill>
            <a:srgbClr val="000000"/>
          </a:solidFill>
          <a:prstDash val="solid"/>
          <a:miter lim="400000"/>
        </a:ln>
      </a:spPr>
      <a:bodyPr/>
      <a:lstStyle/>
      <a:style>
        <a:lnRef idx="0"/>
        <a:fillRef idx="0"/>
        <a:effectRef idx="0"/>
        <a:fontRef idx="none"/>
      </a:style>
    </a:lnDef>
    <a:txDef>
      <a:spPr bwMode="auto">
        <a:prstGeom prst="rect">
          <a:avLst/>
        </a:prstGeom>
        <a:noFill/>
        <a:ln w="12700" cap="flat">
          <a:noFill/>
          <a:miter lim="400000"/>
        </a:ln>
      </a:spPr>
      <a:body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xmlns:p="http://schemas.openxmlformats.org/presentation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solidFill>
          <a:srgbClr val="000000"/>
        </a:solidFill>
        <a:ln w="12700" cap="flat">
          <a:noFill/>
          <a:miter lim="400000"/>
        </a:ln>
      </a:spPr>
      <a:bodyPr/>
      <a:lstStyle/>
      <a:style>
        <a:lnRef idx="0"/>
        <a:fillRef idx="0"/>
        <a:effectRef idx="0"/>
        <a:fontRef idx="none"/>
      </a:style>
    </a:spDef>
    <a:lnDef>
      <a:spPr bwMode="auto">
        <a:prstGeom prst="rect">
          <a:avLst/>
        </a:prstGeom>
        <a:noFill/>
        <a:ln w="25400" cap="flat">
          <a:solidFill>
            <a:srgbClr val="000000"/>
          </a:solidFill>
          <a:prstDash val="solid"/>
          <a:miter lim="400000"/>
        </a:ln>
      </a:spPr>
      <a:bodyPr/>
      <a:lstStyle/>
      <a:style>
        <a:lnRef idx="0"/>
        <a:fillRef idx="0"/>
        <a:effectRef idx="0"/>
        <a:fontRef idx="none"/>
      </a:style>
    </a:lnDef>
    <a:txDef>
      <a:spPr bwMode="auto">
        <a:prstGeom prst="rect">
          <a:avLst/>
        </a:prstGeom>
        <a:noFill/>
        <a:ln w="12700" cap="flat">
          <a:noFill/>
          <a:miter lim="400000"/>
        </a:ln>
      </a:spPr>
      <a:body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ONLYOFFICE/7.1.1.23</Application>
  <DocSecurity>0</DocSecurity>
  <PresentationFormat/>
  <Paragraphs>0</Paragraphs>
  <Slides>13</Slides>
  <Notes>13</Notes>
  <HiddenSlides>0</HiddenSlides>
  <MMClips>2</MMClips>
  <ScaleCrop>0</ScaleCrop>
  <HeadingPairs>
    <vt:vector size="4" baseType="variant">
      <vt:variant>
        <vt:lpstr>Theme</vt:lpstr>
      </vt:variant>
      <vt:variant>
        <vt:i4>1</vt:i4>
      </vt:variant>
      <vt:variant>
        <vt:lpstr>Slide Titles</vt:lpstr>
      </vt:variant>
      <vt:variant>
        <vt:i4>13</vt:i4>
      </vt:variant>
    </vt:vector>
  </HeadingPairs>
  <TitlesOfParts>
    <vt:vector size="14"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Rohan Fosse</cp:lastModifiedBy>
  <cp:revision>2</cp:revision>
  <dcterms:modified xsi:type="dcterms:W3CDTF">2023-01-30T09:57:52Z</dcterms:modified>
  <cp:category/>
  <cp:contentStatus/>
  <cp:version/>
</cp:coreProperties>
</file>